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dp" ContentType="image/vnd.ms-photo"/>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514" r:id="rId3"/>
    <p:sldId id="325" r:id="rId4"/>
    <p:sldId id="404" r:id="rId5"/>
    <p:sldId id="327" r:id="rId6"/>
    <p:sldId id="331" r:id="rId7"/>
    <p:sldId id="329" r:id="rId8"/>
    <p:sldId id="362" r:id="rId9"/>
    <p:sldId id="435" r:id="rId10"/>
    <p:sldId id="334" r:id="rId11"/>
    <p:sldId id="332" r:id="rId12"/>
    <p:sldId id="359" r:id="rId13"/>
    <p:sldId id="324" r:id="rId14"/>
    <p:sldId id="482" r:id="rId15"/>
    <p:sldId id="483" r:id="rId16"/>
    <p:sldId id="484" r:id="rId17"/>
    <p:sldId id="485" r:id="rId18"/>
    <p:sldId id="486" r:id="rId19"/>
    <p:sldId id="499" r:id="rId20"/>
    <p:sldId id="500" r:id="rId21"/>
    <p:sldId id="502" r:id="rId22"/>
    <p:sldId id="487" r:id="rId23"/>
    <p:sldId id="266" r:id="rId24"/>
    <p:sldId id="490" r:id="rId25"/>
    <p:sldId id="491" r:id="rId26"/>
    <p:sldId id="492" r:id="rId27"/>
    <p:sldId id="493" r:id="rId28"/>
    <p:sldId id="494" r:id="rId29"/>
    <p:sldId id="495" r:id="rId30"/>
    <p:sldId id="496" r:id="rId31"/>
    <p:sldId id="358" r:id="rId32"/>
    <p:sldId id="497" r:id="rId33"/>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44"/>
    <p:restoredTop sz="94660"/>
  </p:normalViewPr>
  <p:slideViewPr>
    <p:cSldViewPr showGuides="1">
      <p:cViewPr varScale="1">
        <p:scale>
          <a:sx n="70" d="100"/>
          <a:sy n="70" d="100"/>
        </p:scale>
        <p:origin x="-1338" y="-108"/>
      </p:cViewPr>
      <p:guideLst>
        <p:guide orient="horz" pos="2047"/>
        <p:guide pos="29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miter/>
          </a:ln>
        </p:spPr>
        <p:txBody>
          <a:bodyPr/>
          <a:lstStyle>
            <a:lvl1pPr>
              <a:defRPr sz="1400" noProof="1"/>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noProof="1"/>
            </a:lvl1p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miter/>
          </a:ln>
        </p:spPr>
        <p:txBody>
          <a:bodyPr vert="horz" wrap="square" lIns="91440" tIns="45720" rIns="91440" bIns="45720" numCol="1" anchor="t" anchorCtr="0" compatLnSpc="1"/>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2269;&#23478;&#36130;&#25919;&#25320;&#27454;&#26126;&#32454;&#34920;&#65288;&#26576;&#20844;&#21496;&#65289;Book1%20(1).xls"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0869;&#33945;&#21476;&#21360;&#21457;&#12298;&#33258;&#27835;&#21306;&#37329;&#34701;&#19994;&#21457;&#23637;&#8220;&#21313;&#19977;&#20116;&#8221;&#35268;&#21010;&#12299;.docx" TargetMode="External"/><Relationship Id="rId1" Type="http://schemas.openxmlformats.org/officeDocument/2006/relationships/hyperlink" Target="&#20869;&#33945;&#21476;&#21360;&#21457;2017&#24180;&#37329;&#34701;&#25903;&#25345;&#32463;&#27982;&#31038;&#20250;&#21457;&#23637;&#34701;&#36164;&#24037;&#20316;&#26041;&#26696;&#30340;&#36890;&#30693;.docx" TargetMode="Externa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file:///C:\Users\Administrator.LG-20151122ANJS\Desktop\&#36130;&#25919;&#37096;&#21360;&#21457;&#12298;&#26222;&#24800;&#37329;&#34701;&#21457;&#23637;&#19987;&#39033;&#36164;&#37329;&#31649;&#29702;&#21150;&#27861;&#12299;.docx" TargetMode="External"/><Relationship Id="rId2" Type="http://schemas.openxmlformats.org/officeDocument/2006/relationships/hyperlink" Target="file:///C:\Users\Administrator.LG-20151122ANJS\Desktop\&#21271;&#20140;&#24066;&#21360;&#21457;&#12298;&#20419;&#36827;&#31185;&#25216;&#37329;&#34701;&#28145;&#24230;&#34701;&#21512;&#21019;&#26032;&#21457;&#23637;&#25903;&#25345;&#36164;&#37329;&#31649;&#29702;&#21150;&#27861;&#12299;.docx" TargetMode="External"/><Relationship Id="rId1" Type="http://schemas.openxmlformats.org/officeDocument/2006/relationships/hyperlink" Target="file:///C:\Users\Administrator.LG-20151122ANJS\Desktop\&#21457;&#25913;&#22996;&#31561;&#37096;&#38376;&#36827;&#19968;&#27493;&#21033;&#29992;&#24320;&#21457;&#24615;&#21644;&#25919;&#31574;&#24615;&#37329;&#34701;&#25512;&#36827;&#26519;&#19994;&#29983;&#24577;&#24314;&#35774;&#30340;&#36890;&#30693;.docx"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20013;&#23567;&#20225;&#19994;&#21442;&#19982;&#8220;&#19968;&#24102;&#19968;&#36335;&#8221;&#24314;&#35774;&#19987;&#39033;.docx" TargetMode="External"/><Relationship Id="rId2" Type="http://schemas.openxmlformats.org/officeDocument/2006/relationships/hyperlink" Target="http://baike.baidu.com/view/146945.htm" TargetMode="External"/><Relationship Id="rId1" Type="http://schemas.openxmlformats.org/officeDocument/2006/relationships/hyperlink" Target="http://baike.baidu.com/view/37389.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1.bin"/><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microsoft.com/office/2007/relationships/hdphoto" Target="../media/hdphoto1.wdp"/><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3" descr="内蒙古融资服务平台培训班主办"/>
          <p:cNvPicPr>
            <a:picLocks noChangeAspect="1"/>
          </p:cNvPicPr>
          <p:nvPr/>
        </p:nvPicPr>
        <p:blipFill>
          <a:blip r:embed="rId1"/>
          <a:stretch>
            <a:fillRect/>
          </a:stretch>
        </p:blipFill>
        <p:spPr>
          <a:xfrm>
            <a:off x="-117475" y="-98425"/>
            <a:ext cx="9434513" cy="7032625"/>
          </a:xfrm>
          <a:prstGeom prst="rect">
            <a:avLst/>
          </a:prstGeom>
          <a:noFill/>
          <a:ln w="9525">
            <a:noFill/>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0241" name="图片 1"/>
          <p:cNvPicPr>
            <a:picLocks noChangeAspect="1"/>
          </p:cNvPicPr>
          <p:nvPr/>
        </p:nvPicPr>
        <p:blipFill>
          <a:blip r:embed="rId1"/>
          <a:stretch>
            <a:fillRect/>
          </a:stretch>
        </p:blipFill>
        <p:spPr>
          <a:xfrm>
            <a:off x="5795963" y="1339850"/>
            <a:ext cx="3267075" cy="4421188"/>
          </a:xfrm>
          <a:prstGeom prst="rect">
            <a:avLst/>
          </a:prstGeom>
          <a:noFill/>
          <a:ln w="9525">
            <a:noFill/>
          </a:ln>
        </p:spPr>
      </p:pic>
      <p:sp>
        <p:nvSpPr>
          <p:cNvPr id="10242" name="Текст 1"/>
          <p:cNvSpPr>
            <a:spLocks noGrp="1"/>
          </p:cNvSpPr>
          <p:nvPr>
            <p:ph sz="quarter" idx="4294967295"/>
          </p:nvPr>
        </p:nvSpPr>
        <p:spPr>
          <a:xfrm>
            <a:off x="323850" y="260350"/>
            <a:ext cx="2773363" cy="722313"/>
          </a:xfrm>
        </p:spPr>
        <p:txBody>
          <a:bodyPr wrap="square" lIns="55449" tIns="27725" rIns="55449" bIns="27725" anchor="t"/>
          <a:lstStyle>
            <a:lvl1pPr lvl="0">
              <a:defRPr sz="2400"/>
            </a:lvl1pPr>
            <a:lvl2pPr lvl="1">
              <a:defRPr sz="2000"/>
            </a:lvl2pPr>
            <a:lvl3pPr lvl="2">
              <a:defRPr sz="1800"/>
            </a:lvl3pPr>
            <a:lvl4pPr lvl="3">
              <a:defRPr sz="1600"/>
            </a:lvl4pPr>
            <a:lvl5pPr lvl="4">
              <a:defRPr sz="1600"/>
            </a:lvl5pPr>
          </a:lstStyle>
          <a:p>
            <a:pPr marL="0" lvl="0" indent="0" algn="ctr" eaLnBrk="1" hangingPunct="1">
              <a:spcBef>
                <a:spcPct val="0"/>
              </a:spcBef>
              <a:buNone/>
            </a:pP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信息不对称</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3" name="object 3"/>
          <p:cNvSpPr/>
          <p:nvPr/>
        </p:nvSpPr>
        <p:spPr>
          <a:xfrm>
            <a:off x="538163" y="765175"/>
            <a:ext cx="8697912" cy="5486400"/>
          </a:xfrm>
          <a:prstGeom prst="rect">
            <a:avLst/>
          </a:prstGeom>
          <a:noFill/>
          <a:ln w="9525">
            <a:noFill/>
          </a:ln>
        </p:spPr>
        <p:txBody>
          <a:bodyPr wrap="square" lIns="0" tIns="0" rIns="0" bIns="0" anchor="t">
            <a:spAutoFit/>
          </a:bodyPr>
          <a:p>
            <a:pPr marL="6350">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政府文件有</a:t>
            </a:r>
            <a:r>
              <a:rPr lang="zh-CN" altLang="en-US" sz="4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特定的“话语体系”</a:t>
            </a:r>
            <a:endParaRPr lang="zh-CN" altLang="en-US" sz="4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marL="6350">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消化政策信息令企业家令人头痛，</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6350">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得先把“官话”翻译成“白话”，</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6350">
              <a:lnSpc>
                <a:spcPct val="200000"/>
              </a:lnSpc>
            </a:pPr>
            <a:r>
              <a:rPr lang="zh-CN" altLang="en-US" sz="2000" b="1" i="1" dirty="0">
                <a:latin typeface="微软雅黑" panose="020B0503020204020204" pitchFamily="34" charset="-122"/>
                <a:ea typeface="微软雅黑" panose="020B0503020204020204" pitchFamily="34" charset="-122"/>
                <a:sym typeface="微软雅黑" panose="020B0503020204020204" pitchFamily="34" charset="-122"/>
              </a:rPr>
              <a:t>没有解读能力和研究时间的人只好知难而退；</a:t>
            </a:r>
            <a:endParaRPr lang="zh-CN" altLang="en-US" sz="2000" b="1" i="1" dirty="0">
              <a:latin typeface="微软雅黑" panose="020B0503020204020204" pitchFamily="34" charset="-122"/>
              <a:ea typeface="微软雅黑" panose="020B0503020204020204" pitchFamily="34" charset="-122"/>
              <a:sym typeface="微软雅黑" panose="020B0503020204020204" pitchFamily="34" charset="-122"/>
            </a:endParaRPr>
          </a:p>
          <a:p>
            <a:pPr marL="6350">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有些部门发布政策不顾操作性，</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6350">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不附上具体明确的操作过程，</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6350">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以至于</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43%</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的中小企业把没有享受到优惠政策的原因</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marL="6350">
              <a:lnSpc>
                <a:spcPct val="200000"/>
              </a:lnSpc>
            </a:pP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归结为“条件苛刻、难以符合申请条件”或“申请办法复杂、过程冗长”</a:t>
            </a: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89" name="TextBox 3"/>
          <p:cNvSpPr txBox="1"/>
          <p:nvPr/>
        </p:nvSpPr>
        <p:spPr>
          <a:xfrm>
            <a:off x="709613" y="1355725"/>
            <a:ext cx="7880350" cy="2584450"/>
          </a:xfrm>
          <a:prstGeom prst="rect">
            <a:avLst/>
          </a:prstGeom>
          <a:noFill/>
          <a:ln w="9525">
            <a:noFill/>
          </a:ln>
        </p:spPr>
        <p:txBody>
          <a:bodyPr wrap="square" anchor="t">
            <a:spAutoFit/>
          </a:bodyPr>
          <a:p>
            <a:pPr>
              <a:lnSpc>
                <a:spcPct val="200000"/>
              </a:lnSpc>
            </a:pPr>
            <a:r>
              <a:rPr lang="zh-CN" altLang="en-US" sz="2400" dirty="0">
                <a:latin typeface="Arial" panose="020B0604020202020204" pitchFamily="34" charset="0"/>
                <a:ea typeface="宋体" panose="02010600030101010101" pitchFamily="2" charset="-122"/>
                <a:hlinkClick r:id="rId1" action="ppaction://hlinkfile"/>
              </a:rPr>
              <a:t>某企业近年来获取的国家财政扶持资金明细表</a:t>
            </a:r>
            <a:r>
              <a:rPr lang="en-US" altLang="zh-CN" sz="2400" dirty="0">
                <a:latin typeface="Arial" panose="020B0604020202020204" pitchFamily="34" charset="0"/>
                <a:ea typeface="宋体" panose="02010600030101010101" pitchFamily="2" charset="-122"/>
                <a:hlinkClick r:id="rId1" action="ppaction://hlinkfile"/>
              </a:rPr>
              <a:t>.xls</a:t>
            </a:r>
            <a:endParaRPr lang="en-US" altLang="zh-CN" sz="2400" dirty="0">
              <a:latin typeface="Arial" panose="020B0604020202020204" pitchFamily="34" charset="0"/>
              <a:ea typeface="宋体" panose="02010600030101010101" pitchFamily="2" charset="-122"/>
              <a:hlinkClick r:id="rId1" action="ppaction://hlinkfile"/>
            </a:endParaRPr>
          </a:p>
          <a:p>
            <a:pPr>
              <a:lnSpc>
                <a:spcPct val="200000"/>
              </a:lnSpc>
            </a:pPr>
            <a:endParaRPr lang="en-US" altLang="zh-CN" sz="2400" dirty="0">
              <a:latin typeface="Arial" panose="020B0604020202020204" pitchFamily="34" charset="0"/>
              <a:ea typeface="宋体" panose="02010600030101010101" pitchFamily="2" charset="-122"/>
              <a:hlinkClick r:id="rId1" action="ppaction://hlinkfile"/>
            </a:endParaRPr>
          </a:p>
          <a:p>
            <a:pPr>
              <a:lnSpc>
                <a:spcPct val="200000"/>
              </a:lnSpc>
            </a:pPr>
            <a:r>
              <a:rPr lang="zh-CN" altLang="en-US" sz="2400" dirty="0">
                <a:latin typeface="Arial" panose="020B0604020202020204" pitchFamily="34" charset="0"/>
                <a:ea typeface="宋体" panose="02010600030101010101" pitchFamily="2" charset="-122"/>
                <a:hlinkClick r:id="rId1" action="ppaction://hlinkfile"/>
              </a:rPr>
              <a:t>案例：安达驿站从立项开始到成功融资</a:t>
            </a:r>
            <a:r>
              <a:rPr lang="zh-CN" altLang="en-US" sz="2400" dirty="0">
                <a:latin typeface="Arial" panose="020B0604020202020204" pitchFamily="34" charset="0"/>
                <a:ea typeface="宋体" panose="02010600030101010101" pitchFamily="2" charset="-122"/>
              </a:rPr>
              <a:t>。</a:t>
            </a:r>
            <a:endParaRPr lang="en-US" altLang="zh-CN" sz="2400"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图片 3" descr="555"/>
          <p:cNvPicPr>
            <a:picLocks noChangeAspect="1"/>
          </p:cNvPicPr>
          <p:nvPr/>
        </p:nvPicPr>
        <p:blipFill>
          <a:blip r:embed="rId1"/>
          <a:stretch>
            <a:fillRect/>
          </a:stretch>
        </p:blipFill>
        <p:spPr>
          <a:xfrm>
            <a:off x="3298825" y="3197860"/>
            <a:ext cx="4925060" cy="3220085"/>
          </a:xfrm>
          <a:prstGeom prst="rect">
            <a:avLst/>
          </a:prstGeom>
        </p:spPr>
      </p:pic>
      <p:sp>
        <p:nvSpPr>
          <p:cNvPr id="2" name="内容占位符 1"/>
          <p:cNvSpPr/>
          <p:nvPr>
            <p:ph idx="1"/>
          </p:nvPr>
        </p:nvSpPr>
        <p:spPr>
          <a:xfrm>
            <a:off x="819150" y="1016000"/>
            <a:ext cx="7320915" cy="4526280"/>
          </a:xfrm>
        </p:spPr>
        <p:txBody>
          <a:bodyPr/>
          <a:p>
            <a:pPr marL="0" indent="0" algn="ctr">
              <a:buNone/>
            </a:pPr>
            <a:endParaRPr lang="zh-CN" altLang="en-US" sz="1600" b="1">
              <a:latin typeface="+mn-ea"/>
              <a:sym typeface="+mn-ea"/>
            </a:endParaRPr>
          </a:p>
          <a:p>
            <a:pPr marL="0" indent="0" algn="ctr">
              <a:buNone/>
            </a:pPr>
            <a:r>
              <a:rPr lang="zh-CN" altLang="en-US" sz="1600" b="1">
                <a:latin typeface="+mn-ea"/>
                <a:sym typeface="+mn-ea"/>
              </a:rPr>
              <a:t>（一）政策生态圈解构</a:t>
            </a:r>
            <a:endParaRPr lang="zh-CN" altLang="en-US" sz="1600" b="1">
              <a:latin typeface="+mn-ea"/>
              <a:sym typeface="+mn-ea"/>
            </a:endParaRPr>
          </a:p>
          <a:p>
            <a:pPr marL="0" indent="0">
              <a:lnSpc>
                <a:spcPct val="130000"/>
              </a:lnSpc>
              <a:buNone/>
            </a:pPr>
            <a:r>
              <a:rPr lang="zh-CN" altLang="en-US" sz="1400" b="1">
                <a:latin typeface="+mn-ea"/>
                <a:sym typeface="+mn-ea"/>
              </a:rPr>
              <a:t>狭义政策</a:t>
            </a:r>
            <a:r>
              <a:rPr lang="zh-CN" altLang="en-US" sz="1200">
                <a:latin typeface="+mn-ea"/>
                <a:sym typeface="+mn-ea"/>
              </a:rPr>
              <a:t>：指政府给予企业的各级各类财政扶持政策。</a:t>
            </a:r>
            <a:endParaRPr lang="zh-CN" altLang="en-US" sz="1200">
              <a:latin typeface="+mn-ea"/>
              <a:sym typeface="+mn-ea"/>
            </a:endParaRPr>
          </a:p>
          <a:p>
            <a:pPr marL="0" indent="0">
              <a:lnSpc>
                <a:spcPct val="130000"/>
              </a:lnSpc>
              <a:buNone/>
            </a:pPr>
            <a:r>
              <a:rPr lang="zh-CN" altLang="en-US" sz="1400" b="1">
                <a:latin typeface="+mn-ea"/>
                <a:sym typeface="宋体" panose="02010600030101010101" pitchFamily="2" charset="-122"/>
              </a:rPr>
              <a:t>政策功能</a:t>
            </a:r>
            <a:r>
              <a:rPr lang="zh-CN" altLang="en-US" sz="1200">
                <a:latin typeface="+mn-ea"/>
                <a:sym typeface="宋体" panose="02010600030101010101" pitchFamily="2" charset="-122"/>
              </a:rPr>
              <a:t>：引向、助力（领上路  送一程）</a:t>
            </a:r>
            <a:endParaRPr lang="zh-CN" altLang="en-US" sz="1200">
              <a:latin typeface="+mn-ea"/>
              <a:sym typeface="宋体" panose="02010600030101010101" pitchFamily="2" charset="-122"/>
            </a:endParaRPr>
          </a:p>
          <a:p>
            <a:pPr marL="0" indent="0">
              <a:lnSpc>
                <a:spcPct val="130000"/>
              </a:lnSpc>
              <a:buNone/>
            </a:pPr>
            <a:r>
              <a:rPr lang="zh-CN" altLang="en-US" sz="1400" b="1">
                <a:latin typeface="+mn-ea"/>
                <a:sym typeface="宋体" panose="02010600030101010101" pitchFamily="2" charset="-122"/>
              </a:rPr>
              <a:t>政策实质</a:t>
            </a:r>
            <a:r>
              <a:rPr lang="zh-CN" altLang="en-US" sz="1200">
                <a:latin typeface="+mn-ea"/>
                <a:sym typeface="宋体" panose="02010600030101010101" pitchFamily="2" charset="-122"/>
              </a:rPr>
              <a:t>：褒奖先进生产力</a:t>
            </a:r>
            <a:endParaRPr lang="zh-CN" altLang="en-US" sz="1200">
              <a:latin typeface="+mn-ea"/>
              <a:sym typeface="宋体" panose="02010600030101010101" pitchFamily="2" charset="-122"/>
            </a:endParaRPr>
          </a:p>
          <a:p>
            <a:pPr marL="0" indent="0">
              <a:lnSpc>
                <a:spcPct val="130000"/>
              </a:lnSpc>
              <a:buNone/>
            </a:pPr>
            <a:r>
              <a:rPr lang="zh-CN" altLang="en-US" sz="1200" b="1">
                <a:latin typeface="+mn-ea"/>
                <a:sym typeface="+mn-ea"/>
              </a:rPr>
              <a:t>提供方：</a:t>
            </a:r>
            <a:r>
              <a:rPr lang="zh-CN" altLang="en-US" sz="1400">
                <a:latin typeface="+mn-ea"/>
                <a:sym typeface="+mn-ea"/>
              </a:rPr>
              <a:t>主体是</a:t>
            </a:r>
            <a:r>
              <a:rPr lang="zh-CN" altLang="en-US" sz="1400" b="1">
                <a:solidFill>
                  <a:srgbClr val="FF0000"/>
                </a:solidFill>
                <a:latin typeface="+mn-ea"/>
                <a:sym typeface="+mn-ea"/>
              </a:rPr>
              <a:t>政府</a:t>
            </a:r>
            <a:r>
              <a:rPr lang="zh-CN" altLang="en-US" sz="1400">
                <a:latin typeface="+mn-ea"/>
                <a:sym typeface="+mn-ea"/>
              </a:rPr>
              <a:t>，关键是</a:t>
            </a:r>
            <a:r>
              <a:rPr lang="zh-CN" altLang="en-US" sz="1400" b="1">
                <a:solidFill>
                  <a:srgbClr val="FF0000"/>
                </a:solidFill>
                <a:latin typeface="+mn-ea"/>
                <a:sym typeface="+mn-ea"/>
              </a:rPr>
              <a:t>官员</a:t>
            </a:r>
            <a:r>
              <a:rPr lang="zh-CN" altLang="en-US" sz="1400">
                <a:latin typeface="+mn-ea"/>
                <a:sym typeface="+mn-ea"/>
              </a:rPr>
              <a:t>，核心是</a:t>
            </a:r>
            <a:r>
              <a:rPr lang="zh-CN" altLang="en-US" sz="1400" b="1">
                <a:solidFill>
                  <a:srgbClr val="FF0000"/>
                </a:solidFill>
                <a:latin typeface="+mn-ea"/>
                <a:sym typeface="+mn-ea"/>
              </a:rPr>
              <a:t>政策</a:t>
            </a:r>
            <a:r>
              <a:rPr lang="zh-CN" altLang="en-US" sz="1400">
                <a:latin typeface="+mn-ea"/>
                <a:sym typeface="+mn-ea"/>
              </a:rPr>
              <a:t>，原则是</a:t>
            </a:r>
            <a:r>
              <a:rPr lang="zh-CN" altLang="en-US" sz="1400" b="1">
                <a:solidFill>
                  <a:srgbClr val="FF0000"/>
                </a:solidFill>
                <a:latin typeface="+mn-ea"/>
                <a:sym typeface="+mn-ea"/>
              </a:rPr>
              <a:t>择优</a:t>
            </a:r>
            <a:r>
              <a:rPr lang="zh-CN" altLang="en-US" sz="1400">
                <a:latin typeface="+mn-ea"/>
                <a:sym typeface="+mn-ea"/>
              </a:rPr>
              <a:t>，标准是</a:t>
            </a:r>
            <a:r>
              <a:rPr lang="zh-CN" altLang="en-US" sz="1400" b="1">
                <a:solidFill>
                  <a:srgbClr val="FF0000"/>
                </a:solidFill>
                <a:latin typeface="+mn-ea"/>
                <a:sym typeface="+mn-ea"/>
              </a:rPr>
              <a:t>三优</a:t>
            </a:r>
            <a:r>
              <a:rPr lang="zh-CN" altLang="en-US" sz="1200">
                <a:latin typeface="+mn-ea"/>
                <a:sym typeface="+mn-ea"/>
              </a:rPr>
              <a:t>；                               </a:t>
            </a:r>
            <a:endParaRPr lang="zh-CN" altLang="en-US" sz="1200">
              <a:latin typeface="+mn-ea"/>
              <a:sym typeface="+mn-ea"/>
            </a:endParaRPr>
          </a:p>
          <a:p>
            <a:pPr marL="0" indent="0">
              <a:lnSpc>
                <a:spcPct val="130000"/>
              </a:lnSpc>
              <a:buNone/>
            </a:pPr>
            <a:r>
              <a:rPr lang="zh-CN" altLang="en-US" sz="1200" b="1">
                <a:latin typeface="+mn-ea"/>
                <a:sym typeface="+mn-ea"/>
              </a:rPr>
              <a:t>需求方：</a:t>
            </a:r>
            <a:r>
              <a:rPr lang="zh-CN" altLang="en-US" sz="1400">
                <a:latin typeface="+mn-ea"/>
                <a:sym typeface="+mn-ea"/>
              </a:rPr>
              <a:t>主体是</a:t>
            </a:r>
            <a:r>
              <a:rPr lang="zh-CN" altLang="en-US" sz="1400" b="1">
                <a:solidFill>
                  <a:srgbClr val="FF0000"/>
                </a:solidFill>
                <a:latin typeface="+mn-ea"/>
                <a:sym typeface="+mn-ea"/>
              </a:rPr>
              <a:t>企业</a:t>
            </a:r>
            <a:r>
              <a:rPr lang="zh-CN" altLang="en-US" sz="1400">
                <a:latin typeface="+mn-ea"/>
                <a:sym typeface="+mn-ea"/>
              </a:rPr>
              <a:t>，关键是</a:t>
            </a:r>
            <a:r>
              <a:rPr lang="zh-CN" altLang="en-US" sz="1400" b="1">
                <a:solidFill>
                  <a:srgbClr val="FF0000"/>
                </a:solidFill>
                <a:latin typeface="+mn-ea"/>
                <a:sym typeface="+mn-ea"/>
              </a:rPr>
              <a:t>老板</a:t>
            </a:r>
            <a:r>
              <a:rPr lang="zh-CN" altLang="en-US" sz="1400">
                <a:latin typeface="+mn-ea"/>
                <a:sym typeface="+mn-ea"/>
              </a:rPr>
              <a:t>，核心是</a:t>
            </a:r>
            <a:r>
              <a:rPr lang="zh-CN" altLang="en-US" sz="1400" b="1">
                <a:solidFill>
                  <a:srgbClr val="FF0000"/>
                </a:solidFill>
                <a:latin typeface="+mn-ea"/>
                <a:sym typeface="+mn-ea"/>
              </a:rPr>
              <a:t>项目</a:t>
            </a:r>
            <a:r>
              <a:rPr lang="zh-CN" altLang="en-US" sz="1400">
                <a:latin typeface="+mn-ea"/>
                <a:sym typeface="+mn-ea"/>
              </a:rPr>
              <a:t>，目标是政策性</a:t>
            </a:r>
            <a:r>
              <a:rPr lang="zh-CN" altLang="en-US" sz="1400" b="1">
                <a:solidFill>
                  <a:srgbClr val="FF0000"/>
                </a:solidFill>
                <a:latin typeface="+mn-ea"/>
                <a:sym typeface="+mn-ea"/>
              </a:rPr>
              <a:t>融资</a:t>
            </a:r>
            <a:r>
              <a:rPr lang="zh-CN" altLang="en-US" sz="1400">
                <a:latin typeface="+mn-ea"/>
                <a:sym typeface="+mn-ea"/>
              </a:rPr>
              <a:t>及竞争力</a:t>
            </a:r>
            <a:r>
              <a:rPr lang="zh-CN" altLang="en-US" sz="1400" b="1">
                <a:solidFill>
                  <a:srgbClr val="FF0000"/>
                </a:solidFill>
                <a:latin typeface="+mn-ea"/>
                <a:sym typeface="+mn-ea"/>
              </a:rPr>
              <a:t>提升</a:t>
            </a:r>
            <a:r>
              <a:rPr lang="zh-CN" altLang="en-US" sz="1200">
                <a:latin typeface="+mn-ea"/>
                <a:sym typeface="+mn-ea"/>
              </a:rPr>
              <a:t>；     </a:t>
            </a:r>
            <a:endParaRPr lang="zh-CN" altLang="en-US" sz="1200">
              <a:latin typeface="+mn-ea"/>
              <a:sym typeface="+mn-ea"/>
            </a:endParaRPr>
          </a:p>
          <a:p>
            <a:pPr marL="0" indent="0">
              <a:lnSpc>
                <a:spcPct val="130000"/>
              </a:lnSpc>
              <a:buNone/>
            </a:pPr>
            <a:r>
              <a:rPr lang="zh-CN" altLang="en-US" sz="1400" b="1">
                <a:latin typeface="+mn-ea"/>
                <a:sym typeface="宋体" panose="02010600030101010101" pitchFamily="2" charset="-122"/>
              </a:rPr>
              <a:t>政策流程：</a:t>
            </a:r>
            <a:r>
              <a:rPr lang="zh-CN" altLang="en-US" sz="1400">
                <a:latin typeface="+mn-ea"/>
                <a:sym typeface="宋体" panose="02010600030101010101" pitchFamily="2" charset="-122"/>
              </a:rPr>
              <a:t>政策</a:t>
            </a:r>
            <a:r>
              <a:rPr lang="zh-CN" altLang="en-US" sz="1400" b="1">
                <a:solidFill>
                  <a:srgbClr val="FF0000"/>
                </a:solidFill>
                <a:latin typeface="+mn-ea"/>
                <a:sym typeface="宋体" panose="02010600030101010101" pitchFamily="2" charset="-122"/>
              </a:rPr>
              <a:t>制定、评审、督查</a:t>
            </a:r>
            <a:r>
              <a:rPr lang="zh-CN" altLang="en-US" sz="1400">
                <a:latin typeface="+mn-ea"/>
                <a:sym typeface="宋体" panose="02010600030101010101" pitchFamily="2" charset="-122"/>
              </a:rPr>
              <a:t>全生命周期，</a:t>
            </a:r>
            <a:r>
              <a:rPr lang="zh-CN" altLang="en-US" sz="1400" b="1">
                <a:solidFill>
                  <a:srgbClr val="FF0000"/>
                </a:solidFill>
                <a:latin typeface="+mn-ea"/>
                <a:sym typeface="宋体" panose="02010600030101010101" pitchFamily="2" charset="-122"/>
              </a:rPr>
              <a:t>智库专家</a:t>
            </a:r>
            <a:r>
              <a:rPr lang="zh-CN" altLang="en-US" sz="1200">
                <a:latin typeface="+mn-ea"/>
                <a:sym typeface="宋体" panose="02010600030101010101" pitchFamily="2" charset="-122"/>
              </a:rPr>
              <a:t>无处不在；</a:t>
            </a:r>
            <a:endParaRPr lang="zh-CN" altLang="en-US" sz="1200">
              <a:latin typeface="+mn-ea"/>
              <a:sym typeface="宋体" panose="02010600030101010101" pitchFamily="2" charset="-122"/>
            </a:endParaRPr>
          </a:p>
          <a:p>
            <a:pPr marL="0" indent="0">
              <a:lnSpc>
                <a:spcPct val="130000"/>
              </a:lnSpc>
              <a:buNone/>
            </a:pPr>
            <a:r>
              <a:rPr lang="zh-CN" altLang="en-US" sz="1400" b="1">
                <a:latin typeface="+mn-ea"/>
                <a:sym typeface="+mn-ea"/>
              </a:rPr>
              <a:t>对接渠道：</a:t>
            </a:r>
            <a:r>
              <a:rPr lang="zh-CN" altLang="en-US" sz="1200">
                <a:latin typeface="+mn-ea"/>
                <a:sym typeface="+mn-ea"/>
              </a:rPr>
              <a:t>                 </a:t>
            </a:r>
            <a:endParaRPr lang="zh-CN" altLang="en-US" sz="1200">
              <a:latin typeface="+mn-ea"/>
              <a:sym typeface="+mn-ea"/>
            </a:endParaRPr>
          </a:p>
          <a:p>
            <a:pPr marL="0" indent="0">
              <a:lnSpc>
                <a:spcPct val="130000"/>
              </a:lnSpc>
              <a:buNone/>
            </a:pPr>
            <a:r>
              <a:rPr lang="zh-CN" altLang="en-US" sz="1400" b="1">
                <a:latin typeface="+mn-ea"/>
                <a:sym typeface="+mn-ea"/>
              </a:rPr>
              <a:t>直接渠道</a:t>
            </a:r>
            <a:r>
              <a:rPr lang="zh-CN" altLang="en-US" sz="1200">
                <a:latin typeface="+mn-ea"/>
                <a:sym typeface="+mn-ea"/>
              </a:rPr>
              <a:t>：优点是可控性高，缺点是成本高，容易滋生流弊。</a:t>
            </a:r>
            <a:endParaRPr lang="zh-CN" altLang="en-US" sz="1200">
              <a:latin typeface="+mn-ea"/>
              <a:sym typeface="+mn-ea"/>
            </a:endParaRPr>
          </a:p>
          <a:p>
            <a:pPr marL="0" indent="0">
              <a:lnSpc>
                <a:spcPct val="130000"/>
              </a:lnSpc>
              <a:buNone/>
            </a:pPr>
            <a:r>
              <a:rPr lang="zh-CN" altLang="en-US" sz="1400" b="1">
                <a:latin typeface="+mn-ea"/>
                <a:sym typeface="+mn-ea"/>
              </a:rPr>
              <a:t>间接渠道</a:t>
            </a:r>
            <a:r>
              <a:rPr lang="zh-CN" altLang="en-US" sz="1200">
                <a:latin typeface="+mn-ea"/>
                <a:sym typeface="+mn-ea"/>
              </a:rPr>
              <a:t>：</a:t>
            </a:r>
            <a:r>
              <a:rPr lang="zh-CN" altLang="en-US" sz="1400">
                <a:latin typeface="+mn-ea"/>
                <a:sym typeface="+mn-ea"/>
              </a:rPr>
              <a:t>政府委托第三方</a:t>
            </a:r>
            <a:r>
              <a:rPr lang="en-US" altLang="zh-CN" sz="1400">
                <a:latin typeface="+mn-ea"/>
                <a:sym typeface="+mn-ea"/>
              </a:rPr>
              <a:t>——</a:t>
            </a:r>
            <a:r>
              <a:rPr lang="zh-CN" altLang="en-US" sz="1200" b="1">
                <a:solidFill>
                  <a:srgbClr val="FF0000"/>
                </a:solidFill>
                <a:latin typeface="+mn-ea"/>
                <a:sym typeface="+mn-ea"/>
              </a:rPr>
              <a:t>专家评审委员会</a:t>
            </a:r>
            <a:endParaRPr lang="zh-CN" altLang="en-US" sz="1200" b="1">
              <a:solidFill>
                <a:srgbClr val="FF0000"/>
              </a:solidFill>
              <a:latin typeface="+mn-ea"/>
              <a:sym typeface="+mn-ea"/>
            </a:endParaRPr>
          </a:p>
          <a:p>
            <a:pPr marL="0" indent="0">
              <a:lnSpc>
                <a:spcPct val="130000"/>
              </a:lnSpc>
              <a:buNone/>
            </a:pPr>
            <a:r>
              <a:rPr lang="zh-CN" altLang="en-US" sz="1400">
                <a:latin typeface="+mn-ea"/>
                <a:sym typeface="宋体" panose="02010600030101010101" pitchFamily="2" charset="-122"/>
              </a:rPr>
              <a:t>企业委托第三方</a:t>
            </a:r>
            <a:r>
              <a:rPr lang="en-US" altLang="zh-CN" sz="1400">
                <a:latin typeface="+mn-ea"/>
                <a:sym typeface="宋体" panose="02010600030101010101" pitchFamily="2" charset="-122"/>
              </a:rPr>
              <a:t>——</a:t>
            </a:r>
            <a:r>
              <a:rPr lang="zh-CN" altLang="en-US" sz="1400" b="1">
                <a:solidFill>
                  <a:srgbClr val="FF0000"/>
                </a:solidFill>
                <a:latin typeface="+mn-ea"/>
                <a:sym typeface="宋体" panose="02010600030101010101" pitchFamily="2" charset="-122"/>
              </a:rPr>
              <a:t>政策咨询服务机构     </a:t>
            </a:r>
            <a:r>
              <a:rPr lang="zh-CN" altLang="en-US" sz="1400">
                <a:solidFill>
                  <a:srgbClr val="FF0000"/>
                </a:solidFill>
                <a:latin typeface="+mn-ea"/>
                <a:sym typeface="宋体" panose="02010600030101010101" pitchFamily="2" charset="-122"/>
              </a:rPr>
              <a:t> </a:t>
            </a:r>
            <a:r>
              <a:rPr lang="zh-CN" altLang="en-US" sz="1400">
                <a:latin typeface="+mn-ea"/>
                <a:sym typeface="+mn-ea"/>
              </a:rPr>
              <a:t>优点：申报</a:t>
            </a:r>
            <a:r>
              <a:rPr lang="zh-CN" altLang="en-US" sz="1400" b="1">
                <a:solidFill>
                  <a:srgbClr val="FF0000"/>
                </a:solidFill>
                <a:latin typeface="+mn-ea"/>
                <a:sym typeface="+mn-ea"/>
              </a:rPr>
              <a:t>成本低</a:t>
            </a:r>
            <a:r>
              <a:rPr lang="zh-CN" altLang="en-US" sz="1400">
                <a:latin typeface="+mn-ea"/>
                <a:sym typeface="+mn-ea"/>
              </a:rPr>
              <a:t>，挖掘</a:t>
            </a:r>
            <a:r>
              <a:rPr lang="zh-CN" altLang="en-US" sz="1400" b="1">
                <a:solidFill>
                  <a:srgbClr val="FF0000"/>
                </a:solidFill>
                <a:latin typeface="+mn-ea"/>
                <a:sym typeface="+mn-ea"/>
              </a:rPr>
              <a:t>项目多</a:t>
            </a:r>
            <a:r>
              <a:rPr lang="zh-CN" altLang="en-US" sz="1400">
                <a:latin typeface="+mn-ea"/>
                <a:sym typeface="+mn-ea"/>
              </a:rPr>
              <a:t>，增值</a:t>
            </a:r>
            <a:r>
              <a:rPr lang="zh-CN" altLang="en-US" sz="1400" b="1">
                <a:solidFill>
                  <a:srgbClr val="FF0000"/>
                </a:solidFill>
                <a:latin typeface="+mn-ea"/>
                <a:sym typeface="+mn-ea"/>
              </a:rPr>
              <a:t>服务多</a:t>
            </a:r>
            <a:r>
              <a:rPr lang="zh-CN" altLang="en-US" sz="1200">
                <a:latin typeface="+mn-ea"/>
                <a:sym typeface="+mn-ea"/>
              </a:rPr>
              <a:t>。</a:t>
            </a:r>
            <a:endParaRPr lang="zh-CN" altLang="en-US" sz="1200">
              <a:latin typeface="+mn-ea"/>
              <a:sym typeface="+mn-ea"/>
            </a:endParaRPr>
          </a:p>
          <a:p>
            <a:pPr marL="0" indent="0">
              <a:lnSpc>
                <a:spcPct val="130000"/>
              </a:lnSpc>
              <a:buNone/>
            </a:pPr>
            <a:r>
              <a:rPr lang="zh-CN" altLang="en-US" sz="1400" b="1">
                <a:latin typeface="+mn-ea"/>
                <a:sym typeface="+mn-ea"/>
              </a:rPr>
              <a:t>互动方式：</a:t>
            </a:r>
            <a:r>
              <a:rPr lang="zh-CN" altLang="en-US" sz="1400">
                <a:latin typeface="+mn-ea"/>
                <a:sym typeface="+mn-ea"/>
              </a:rPr>
              <a:t>相向融汇</a:t>
            </a:r>
            <a:endParaRPr lang="zh-CN" altLang="en-US" sz="1400">
              <a:latin typeface="+mn-ea"/>
              <a:sym typeface="+mn-ea"/>
            </a:endParaRPr>
          </a:p>
          <a:p>
            <a:endParaRPr lang="zh-CN" altLang="en-US"/>
          </a:p>
        </p:txBody>
      </p:sp>
      <p:sp>
        <p:nvSpPr>
          <p:cNvPr id="3" name="文本框 2"/>
          <p:cNvSpPr txBox="1"/>
          <p:nvPr/>
        </p:nvSpPr>
        <p:spPr>
          <a:xfrm>
            <a:off x="3090545" y="518160"/>
            <a:ext cx="3874770" cy="368300"/>
          </a:xfrm>
          <a:prstGeom prst="rect">
            <a:avLst/>
          </a:prstGeom>
          <a:noFill/>
        </p:spPr>
        <p:txBody>
          <a:bodyPr wrap="square" rtlCol="0">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第一部分 解 构 政 策 生 态 圈</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855"/>
          <p:cNvPicPr>
            <a:picLocks noChangeAspect="1"/>
          </p:cNvPicPr>
          <p:nvPr/>
        </p:nvPicPr>
        <p:blipFill>
          <a:blip r:embed="rId1"/>
          <a:stretch>
            <a:fillRect/>
          </a:stretch>
        </p:blipFill>
        <p:spPr>
          <a:xfrm>
            <a:off x="3849370" y="3390265"/>
            <a:ext cx="4761865" cy="2980690"/>
          </a:xfrm>
          <a:prstGeom prst="rect">
            <a:avLst/>
          </a:prstGeom>
        </p:spPr>
      </p:pic>
      <p:pic>
        <p:nvPicPr>
          <p:cNvPr id="9" name="图片 8" descr="633"/>
          <p:cNvPicPr>
            <a:picLocks noChangeAspect="1"/>
          </p:cNvPicPr>
          <p:nvPr/>
        </p:nvPicPr>
        <p:blipFill>
          <a:blip r:embed="rId2"/>
          <a:stretch>
            <a:fillRect/>
          </a:stretch>
        </p:blipFill>
        <p:spPr>
          <a:xfrm>
            <a:off x="349885" y="1015365"/>
            <a:ext cx="4295140" cy="2837815"/>
          </a:xfrm>
          <a:prstGeom prst="rect">
            <a:avLst/>
          </a:prstGeom>
        </p:spPr>
      </p:pic>
      <p:sp>
        <p:nvSpPr>
          <p:cNvPr id="4" name="文本框 3"/>
          <p:cNvSpPr txBox="1"/>
          <p:nvPr/>
        </p:nvSpPr>
        <p:spPr>
          <a:xfrm>
            <a:off x="2985770" y="511175"/>
            <a:ext cx="3173095" cy="368300"/>
          </a:xfrm>
          <a:prstGeom prst="rect">
            <a:avLst/>
          </a:prstGeom>
          <a:noFill/>
        </p:spPr>
        <p:txBody>
          <a:bodyPr wrap="none" rtlCol="0" anchor="t">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第一部分 解 构 政 策 生 态 圈</a:t>
            </a:r>
            <a:endParaRPr lang="zh-CN" altLang="en-US"/>
          </a:p>
        </p:txBody>
      </p:sp>
      <p:sp>
        <p:nvSpPr>
          <p:cNvPr id="3" name="内容占位符 2"/>
          <p:cNvSpPr>
            <a:spLocks noGrp="1"/>
          </p:cNvSpPr>
          <p:nvPr>
            <p:ph idx="1"/>
          </p:nvPr>
        </p:nvSpPr>
        <p:spPr>
          <a:xfrm>
            <a:off x="403860" y="1015365"/>
            <a:ext cx="8336915" cy="5020310"/>
          </a:xfrm>
        </p:spPr>
        <p:txBody>
          <a:bodyPr/>
          <a:p>
            <a:pPr marL="0" indent="0" algn="ctr">
              <a:lnSpc>
                <a:spcPct val="260000"/>
              </a:lnSpc>
              <a:buNone/>
            </a:pPr>
            <a:r>
              <a:rPr lang="zh-CN" altLang="en-US" sz="1600" b="1">
                <a:latin typeface="Arial" panose="020B0604020202020204" pitchFamily="34" charset="0"/>
                <a:ea typeface="宋体" panose="02010600030101010101" pitchFamily="2" charset="-122"/>
                <a:sym typeface="+mn-ea"/>
              </a:rPr>
              <a:t>（二）企业要树立正确的享用政策意识观：</a:t>
            </a:r>
            <a:endParaRPr lang="zh-CN" altLang="en-US" sz="1600" b="1">
              <a:latin typeface="Arial" panose="020B0604020202020204" pitchFamily="34" charset="0"/>
              <a:ea typeface="宋体" panose="02010600030101010101" pitchFamily="2" charset="-122"/>
              <a:sym typeface="+mn-ea"/>
            </a:endParaRPr>
          </a:p>
          <a:p>
            <a:pPr marL="0" indent="0">
              <a:lnSpc>
                <a:spcPct val="260000"/>
              </a:lnSpc>
              <a:buNone/>
            </a:pPr>
            <a:r>
              <a:rPr lang="en-US" altLang="zh-CN" sz="1800" b="1">
                <a:latin typeface="宋体" panose="02010600030101010101" pitchFamily="2" charset="-122"/>
                <a:ea typeface="宋体" panose="02010600030101010101" pitchFamily="2" charset="-122"/>
                <a:sym typeface="+mn-ea"/>
              </a:rPr>
              <a:t>                    1</a:t>
            </a:r>
            <a:r>
              <a:rPr lang="zh-CN" altLang="en-US" sz="1600" b="1">
                <a:latin typeface="宋体" panose="02010600030101010101" pitchFamily="2" charset="-122"/>
                <a:ea typeface="宋体" panose="02010600030101010101" pitchFamily="2" charset="-122"/>
                <a:sym typeface="+mn-ea"/>
              </a:rPr>
              <a:t>、新利润源意识观</a:t>
            </a:r>
            <a:endParaRPr lang="zh-CN" altLang="en-US" sz="1600" b="1">
              <a:latin typeface="宋体" panose="02010600030101010101" pitchFamily="2" charset="-122"/>
              <a:ea typeface="宋体" panose="02010600030101010101" pitchFamily="2" charset="-122"/>
              <a:sym typeface="+mn-ea"/>
            </a:endParaRPr>
          </a:p>
          <a:p>
            <a:pPr marL="0" indent="0">
              <a:lnSpc>
                <a:spcPct val="260000"/>
              </a:lnSpc>
              <a:buNone/>
            </a:pPr>
            <a:r>
              <a:rPr lang="en-US" altLang="zh-CN" sz="1800" b="1">
                <a:latin typeface="宋体" panose="02010600030101010101" pitchFamily="2" charset="-122"/>
                <a:ea typeface="宋体" panose="02010600030101010101" pitchFamily="2" charset="-122"/>
                <a:sym typeface="+mn-ea"/>
              </a:rPr>
              <a:t>                    2</a:t>
            </a:r>
            <a:r>
              <a:rPr lang="zh-CN" altLang="en-US" sz="1600" b="1">
                <a:latin typeface="宋体" panose="02010600030101010101" pitchFamily="2" charset="-122"/>
                <a:ea typeface="宋体" panose="02010600030101010101" pitchFamily="2" charset="-122"/>
                <a:sym typeface="+mn-ea"/>
              </a:rPr>
              <a:t>、敢于争取意识观</a:t>
            </a:r>
            <a:endParaRPr lang="zh-CN" altLang="en-US" sz="1600" b="1">
              <a:latin typeface="宋体" panose="02010600030101010101" pitchFamily="2" charset="-122"/>
              <a:ea typeface="宋体" panose="02010600030101010101" pitchFamily="2" charset="-122"/>
              <a:sym typeface="+mn-ea"/>
            </a:endParaRPr>
          </a:p>
          <a:p>
            <a:pPr marL="0" indent="0">
              <a:lnSpc>
                <a:spcPct val="260000"/>
              </a:lnSpc>
              <a:buNone/>
            </a:pPr>
            <a:r>
              <a:rPr lang="en-US" altLang="zh-CN" sz="1800" b="1">
                <a:latin typeface="宋体" panose="02010600030101010101" pitchFamily="2" charset="-122"/>
                <a:ea typeface="宋体" panose="02010600030101010101" pitchFamily="2" charset="-122"/>
                <a:sym typeface="+mn-ea"/>
              </a:rPr>
              <a:t>                    3</a:t>
            </a:r>
            <a:r>
              <a:rPr lang="zh-CN" altLang="en-US" sz="1600" b="1">
                <a:latin typeface="宋体" panose="02010600030101010101" pitchFamily="2" charset="-122"/>
                <a:ea typeface="宋体" panose="02010600030101010101" pitchFamily="2" charset="-122"/>
                <a:sym typeface="+mn-ea"/>
              </a:rPr>
              <a:t>、善于争取意识观</a:t>
            </a:r>
            <a:endParaRPr lang="zh-CN" altLang="en-US" sz="1600" b="1">
              <a:latin typeface="宋体" panose="02010600030101010101" pitchFamily="2" charset="-122"/>
              <a:ea typeface="宋体" panose="02010600030101010101" pitchFamily="2" charset="-122"/>
              <a:sym typeface="+mn-ea"/>
            </a:endParaRPr>
          </a:p>
          <a:p>
            <a:pPr marL="0" indent="0">
              <a:lnSpc>
                <a:spcPct val="260000"/>
              </a:lnSpc>
              <a:buNone/>
            </a:pPr>
            <a:r>
              <a:rPr lang="en-US" altLang="zh-CN" sz="1800" b="1">
                <a:latin typeface="宋体" panose="02010600030101010101" pitchFamily="2" charset="-122"/>
                <a:ea typeface="宋体" panose="02010600030101010101" pitchFamily="2" charset="-122"/>
                <a:sym typeface="+mn-ea"/>
              </a:rPr>
              <a:t>                    4</a:t>
            </a:r>
            <a:r>
              <a:rPr lang="zh-CN" altLang="en-US" sz="1800" b="1">
                <a:latin typeface="宋体" panose="02010600030101010101" pitchFamily="2" charset="-122"/>
                <a:ea typeface="宋体" panose="02010600030101010101" pitchFamily="2" charset="-122"/>
                <a:sym typeface="+mn-ea"/>
              </a:rPr>
              <a:t>、助推升级意识观</a:t>
            </a:r>
            <a:endParaRPr lang="zh-CN" altLang="en-US" sz="1800" b="1">
              <a:latin typeface="宋体" panose="02010600030101010101" pitchFamily="2" charset="-122"/>
              <a:ea typeface="宋体" panose="02010600030101010101" pitchFamily="2" charset="-122"/>
              <a:sym typeface="+mn-ea"/>
            </a:endParaRPr>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741"/>
          <p:cNvPicPr>
            <a:picLocks noChangeAspect="1"/>
          </p:cNvPicPr>
          <p:nvPr/>
        </p:nvPicPr>
        <p:blipFill>
          <a:blip r:embed="rId1"/>
          <a:stretch>
            <a:fillRect/>
          </a:stretch>
        </p:blipFill>
        <p:spPr>
          <a:xfrm>
            <a:off x="1805940" y="2094865"/>
            <a:ext cx="4361815" cy="2907665"/>
          </a:xfrm>
          <a:prstGeom prst="rect">
            <a:avLst/>
          </a:prstGeom>
        </p:spPr>
      </p:pic>
      <p:sp>
        <p:nvSpPr>
          <p:cNvPr id="5" name="内容占位符 4"/>
          <p:cNvSpPr/>
          <p:nvPr>
            <p:ph idx="1"/>
          </p:nvPr>
        </p:nvSpPr>
        <p:spPr>
          <a:xfrm>
            <a:off x="572770" y="1165860"/>
            <a:ext cx="8229600" cy="4525963"/>
          </a:xfrm>
        </p:spPr>
        <p:txBody>
          <a:bodyPr/>
          <a:p>
            <a:pPr marL="0" indent="0">
              <a:lnSpc>
                <a:spcPct val="110000"/>
              </a:lnSpc>
              <a:buNone/>
            </a:pPr>
            <a:r>
              <a:rPr lang="zh-CN" altLang="en-US" sz="1400" b="1" dirty="0">
                <a:latin typeface="黑体" panose="02010609060101010101" pitchFamily="49" charset="-122"/>
                <a:ea typeface="黑体" panose="02010609060101010101" pitchFamily="49" charset="-122"/>
                <a:sym typeface="Arial" panose="020B0604020202020204" pitchFamily="34" charset="0"/>
              </a:rPr>
              <a:t>一、政策多了</a:t>
            </a:r>
            <a:endParaRPr lang="zh-CN" altLang="en-US" sz="1400" b="1"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en-US" altLang="zh-CN" sz="1600" dirty="0">
                <a:latin typeface="黑体" panose="02010609060101010101" pitchFamily="49" charset="-122"/>
                <a:ea typeface="黑体" panose="02010609060101010101" pitchFamily="49" charset="-122"/>
                <a:sym typeface="Arial" panose="020B0604020202020204" pitchFamily="34" charset="0"/>
              </a:rPr>
              <a:t>    1</a:t>
            </a:r>
            <a:r>
              <a:rPr lang="zh-CN" altLang="en-US" sz="1600" dirty="0">
                <a:latin typeface="黑体" panose="02010609060101010101" pitchFamily="49" charset="-122"/>
                <a:ea typeface="黑体" panose="02010609060101010101" pitchFamily="49" charset="-122"/>
                <a:sym typeface="Arial" panose="020B0604020202020204" pitchFamily="34" charset="0"/>
              </a:rPr>
              <a:t>、全阶段（种子期、初创期、成长期、成熟期、稳健期、转型期、新生期）</a:t>
            </a:r>
            <a:endParaRPr lang="zh-CN" altLang="en-US" sz="1400" b="1"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a:t>
            </a:r>
            <a:r>
              <a:rPr lang="en-US" altLang="zh-CN" sz="1600" dirty="0">
                <a:latin typeface="黑体" panose="02010609060101010101" pitchFamily="49" charset="-122"/>
                <a:ea typeface="黑体" panose="02010609060101010101" pitchFamily="49" charset="-122"/>
                <a:sym typeface="Arial" panose="020B0604020202020204" pitchFamily="34" charset="0"/>
              </a:rPr>
              <a:t>2</a:t>
            </a:r>
            <a:r>
              <a:rPr lang="zh-CN" altLang="en-US" sz="1400" dirty="0">
                <a:latin typeface="黑体" panose="02010609060101010101" pitchFamily="49" charset="-122"/>
                <a:ea typeface="黑体" panose="02010609060101010101" pitchFamily="49" charset="-122"/>
                <a:sym typeface="Arial" panose="020B0604020202020204" pitchFamily="34" charset="0"/>
              </a:rPr>
              <a:t>、全环节：</a:t>
            </a:r>
            <a:r>
              <a:rPr lang="zh-CN" altLang="en-US" sz="1600" dirty="0">
                <a:latin typeface="黑体" panose="02010609060101010101" pitchFamily="49" charset="-122"/>
                <a:ea typeface="黑体" panose="02010609060101010101" pitchFamily="49" charset="-122"/>
                <a:sym typeface="Arial" panose="020B0604020202020204" pitchFamily="34" charset="0"/>
              </a:rPr>
              <a:t>研发</a:t>
            </a:r>
            <a:r>
              <a:rPr lang="zh-CN" altLang="en-US" sz="1800" dirty="0">
                <a:latin typeface="Arial" panose="020B0604020202020204" pitchFamily="34" charset="0"/>
                <a:ea typeface="黑体" panose="02010609060101010101" pitchFamily="49" charset="-122"/>
                <a:sym typeface="Arial" panose="020B0604020202020204" pitchFamily="34" charset="0"/>
              </a:rPr>
              <a:t>→</a:t>
            </a:r>
            <a:r>
              <a:rPr lang="zh-CN" altLang="en-US" sz="1600" dirty="0">
                <a:latin typeface="黑体" panose="02010609060101010101" pitchFamily="49" charset="-122"/>
                <a:ea typeface="黑体" panose="02010609060101010101" pitchFamily="49" charset="-122"/>
                <a:sym typeface="Arial" panose="020B0604020202020204" pitchFamily="34" charset="0"/>
              </a:rPr>
              <a:t>建设</a:t>
            </a:r>
            <a:r>
              <a:rPr lang="zh-CN" altLang="en-US" sz="1600" dirty="0">
                <a:latin typeface="Arial" panose="020B0604020202020204" pitchFamily="34" charset="0"/>
                <a:ea typeface="黑体" panose="02010609060101010101" pitchFamily="49" charset="-122"/>
                <a:sym typeface="Arial" panose="020B0604020202020204" pitchFamily="34" charset="0"/>
              </a:rPr>
              <a:t>→</a:t>
            </a:r>
            <a:r>
              <a:rPr lang="zh-CN" altLang="en-US" sz="1600" dirty="0">
                <a:latin typeface="黑体" panose="02010609060101010101" pitchFamily="49" charset="-122"/>
                <a:ea typeface="黑体" panose="02010609060101010101" pitchFamily="49" charset="-122"/>
                <a:sym typeface="Arial" panose="020B0604020202020204" pitchFamily="34" charset="0"/>
              </a:rPr>
              <a:t>加工</a:t>
            </a:r>
            <a:r>
              <a:rPr lang="zh-CN" altLang="en-US" sz="1600" dirty="0">
                <a:latin typeface="Arial" panose="020B0604020202020204" pitchFamily="34" charset="0"/>
                <a:ea typeface="黑体" panose="02010609060101010101" pitchFamily="49" charset="-122"/>
                <a:sym typeface="Arial" panose="020B0604020202020204" pitchFamily="34" charset="0"/>
              </a:rPr>
              <a:t>→</a:t>
            </a:r>
            <a:r>
              <a:rPr lang="zh-CN" altLang="en-US" sz="1600" dirty="0">
                <a:latin typeface="黑体" panose="02010609060101010101" pitchFamily="49" charset="-122"/>
                <a:ea typeface="黑体" panose="02010609060101010101" pitchFamily="49" charset="-122"/>
                <a:sym typeface="Arial" panose="020B0604020202020204" pitchFamily="34" charset="0"/>
              </a:rPr>
              <a:t>仓储、物流</a:t>
            </a:r>
            <a:r>
              <a:rPr lang="zh-CN" altLang="en-US" sz="1600" dirty="0">
                <a:latin typeface="Arial" panose="020B0604020202020204" pitchFamily="34" charset="0"/>
                <a:ea typeface="黑体" panose="02010609060101010101" pitchFamily="49" charset="-122"/>
                <a:sym typeface="Arial" panose="020B0604020202020204" pitchFamily="34" charset="0"/>
              </a:rPr>
              <a:t>→</a:t>
            </a:r>
            <a:r>
              <a:rPr lang="zh-CN" altLang="en-US" sz="1400" dirty="0">
                <a:latin typeface="黑体" panose="02010609060101010101" pitchFamily="49" charset="-122"/>
                <a:ea typeface="黑体" panose="02010609060101010101" pitchFamily="49" charset="-122"/>
                <a:sym typeface="Arial" panose="020B0604020202020204" pitchFamily="34" charset="0"/>
              </a:rPr>
              <a:t>宣传</a:t>
            </a:r>
            <a:r>
              <a:rPr lang="zh-CN" altLang="en-US" sz="1400" dirty="0">
                <a:latin typeface="Arial" panose="020B0604020202020204" pitchFamily="34" charset="0"/>
                <a:ea typeface="黑体" panose="02010609060101010101" pitchFamily="49" charset="-122"/>
                <a:sym typeface="Arial" panose="020B0604020202020204" pitchFamily="34" charset="0"/>
              </a:rPr>
              <a:t>→</a:t>
            </a:r>
            <a:r>
              <a:rPr lang="zh-CN" altLang="en-US" sz="1400" dirty="0">
                <a:latin typeface="黑体" panose="02010609060101010101" pitchFamily="49" charset="-122"/>
                <a:ea typeface="黑体" panose="02010609060101010101" pitchFamily="49" charset="-122"/>
                <a:sym typeface="Arial" panose="020B0604020202020204" pitchFamily="34" charset="0"/>
              </a:rPr>
              <a:t>销售</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a:t>
            </a:r>
            <a:r>
              <a:rPr lang="en-US" altLang="zh-CN" sz="1600" dirty="0">
                <a:latin typeface="黑体" panose="02010609060101010101" pitchFamily="49" charset="-122"/>
                <a:ea typeface="黑体" panose="02010609060101010101" pitchFamily="49" charset="-122"/>
                <a:sym typeface="Arial" panose="020B0604020202020204" pitchFamily="34" charset="0"/>
              </a:rPr>
              <a:t>3</a:t>
            </a:r>
            <a:r>
              <a:rPr lang="zh-CN" altLang="en-US" sz="1400" dirty="0">
                <a:latin typeface="黑体" panose="02010609060101010101" pitchFamily="49" charset="-122"/>
                <a:ea typeface="黑体" panose="02010609060101010101" pitchFamily="49" charset="-122"/>
                <a:sym typeface="Arial" panose="020B0604020202020204" pitchFamily="34" charset="0"/>
              </a:rPr>
              <a:t>、全要素</a:t>
            </a:r>
            <a:r>
              <a:rPr lang="zh-CN" altLang="en-US" sz="1600" dirty="0">
                <a:latin typeface="黑体" panose="02010609060101010101" pitchFamily="49" charset="-122"/>
                <a:ea typeface="黑体" panose="02010609060101010101" pitchFamily="49" charset="-122"/>
                <a:sym typeface="Arial" panose="020B0604020202020204" pitchFamily="34" charset="0"/>
              </a:rPr>
              <a:t> ：</a:t>
            </a:r>
            <a:endParaRPr lang="zh-CN" altLang="en-US" sz="16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1）</a:t>
            </a:r>
            <a:r>
              <a:rPr lang="zh-CN" altLang="en-US" sz="1400" dirty="0">
                <a:latin typeface="黑体" panose="02010609060101010101" pitchFamily="49" charset="-122"/>
                <a:ea typeface="黑体" panose="02010609060101010101" pitchFamily="49" charset="-122"/>
                <a:sym typeface="宋体" panose="02010600030101010101" pitchFamily="2" charset="-122"/>
              </a:rPr>
              <a:t>经济管理要素</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400" dirty="0">
                <a:latin typeface="黑体" panose="02010609060101010101" pitchFamily="49" charset="-122"/>
                <a:ea typeface="黑体" panose="02010609060101010101" pitchFamily="49" charset="-122"/>
                <a:sym typeface="宋体" panose="02010600030101010101" pitchFamily="2" charset="-122"/>
              </a:rPr>
              <a:t>          又称为生产组织要素或企业家才能要素；</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企业家</a:t>
            </a:r>
            <a:r>
              <a:rPr lang="en-US" altLang="zh-CN" sz="1600" dirty="0">
                <a:latin typeface="黑体" panose="02010609060101010101" pitchFamily="49" charset="-122"/>
                <a:ea typeface="黑体" panose="02010609060101010101" pitchFamily="49" charset="-122"/>
                <a:sym typeface="Arial" panose="020B0604020202020204" pitchFamily="34" charset="0"/>
              </a:rPr>
              <a:t>——</a:t>
            </a:r>
            <a:r>
              <a:rPr lang="zh-CN" altLang="en-US" sz="1400" dirty="0">
                <a:latin typeface="黑体" panose="02010609060101010101" pitchFamily="49" charset="-122"/>
                <a:ea typeface="黑体" panose="02010609060101010101" pitchFamily="49" charset="-122"/>
                <a:sym typeface="Arial" panose="020B0604020202020204" pitchFamily="34" charset="0"/>
              </a:rPr>
              <a:t>年龄、民族、女性、学历、职业、海归、责任、精神；</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2）</a:t>
            </a:r>
            <a:r>
              <a:rPr lang="zh-CN" altLang="en-US" sz="1400" dirty="0">
                <a:latin typeface="黑体" panose="02010609060101010101" pitchFamily="49" charset="-122"/>
                <a:ea typeface="黑体" panose="02010609060101010101" pitchFamily="49" charset="-122"/>
                <a:sym typeface="宋体" panose="02010600030101010101" pitchFamily="2" charset="-122"/>
              </a:rPr>
              <a:t>劳动力要素</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400" dirty="0">
                <a:latin typeface="黑体" panose="02010609060101010101" pitchFamily="49" charset="-122"/>
                <a:ea typeface="黑体" panose="02010609060101010101" pitchFamily="49" charset="-122"/>
                <a:sym typeface="宋体" panose="02010600030101010101" pitchFamily="2" charset="-122"/>
              </a:rPr>
              <a:t>          三个主体政策多：创业主体、创新主体、资源主体；</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团队</a:t>
            </a:r>
            <a:r>
              <a:rPr lang="en-US" altLang="zh-CN" sz="1600" dirty="0">
                <a:latin typeface="黑体" panose="02010609060101010101" pitchFamily="49" charset="-122"/>
                <a:ea typeface="黑体" panose="02010609060101010101" pitchFamily="49" charset="-122"/>
                <a:sym typeface="Arial" panose="020B0604020202020204" pitchFamily="34" charset="0"/>
              </a:rPr>
              <a:t>——</a:t>
            </a:r>
            <a:r>
              <a:rPr lang="zh-CN" altLang="en-US" sz="1400" dirty="0">
                <a:latin typeface="黑体" panose="02010609060101010101" pitchFamily="49" charset="-122"/>
                <a:ea typeface="黑体" panose="02010609060101010101" pitchFamily="49" charset="-122"/>
                <a:sym typeface="Arial" panose="020B0604020202020204" pitchFamily="34" charset="0"/>
              </a:rPr>
              <a:t>带动就业、福利企业、科研人员；</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弱势</a:t>
            </a:r>
            <a:r>
              <a:rPr lang="zh-CN" altLang="en-US" sz="1400" dirty="0">
                <a:latin typeface="黑体" panose="02010609060101010101" pitchFamily="49" charset="-122"/>
                <a:ea typeface="黑体" panose="02010609060101010101" pitchFamily="49" charset="-122"/>
                <a:sym typeface="宋体" panose="02010600030101010101" pitchFamily="2" charset="-122"/>
              </a:rPr>
              <a:t>劳动力的扶立政策，创业劳动力的扶强政策；</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400" dirty="0">
                <a:latin typeface="黑体" panose="02010609060101010101" pitchFamily="49" charset="-122"/>
                <a:ea typeface="黑体" panose="02010609060101010101" pitchFamily="49" charset="-122"/>
                <a:sym typeface="宋体" panose="02010600030101010101" pitchFamily="2" charset="-122"/>
              </a:rPr>
              <a:t>       3）资源要素</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400" dirty="0">
                <a:latin typeface="黑体" panose="02010609060101010101" pitchFamily="49" charset="-122"/>
                <a:ea typeface="黑体" panose="02010609060101010101" pitchFamily="49" charset="-122"/>
                <a:sym typeface="宋体" panose="02010600030101010101" pitchFamily="2" charset="-122"/>
              </a:rPr>
              <a:t>          资源不仅包括土地本身，还包括地下的矿藏和地上的自然资源</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a:t>
            </a:r>
            <a:r>
              <a:rPr lang="zh-CN" altLang="en-US" sz="1600" dirty="0">
                <a:latin typeface="黑体" panose="02010609060101010101" pitchFamily="49" charset="-122"/>
                <a:ea typeface="黑体" panose="02010609060101010101" pitchFamily="49" charset="-122"/>
                <a:sym typeface="Arial" panose="020B0604020202020204" pitchFamily="34" charset="0"/>
              </a:rPr>
              <a:t>地矿山水林粮畜等自然资源）还包括民俗历史文化等人文资源；</a:t>
            </a:r>
            <a:endParaRPr lang="zh-CN" altLang="en-US" sz="1600" dirty="0">
              <a:latin typeface="黑体" panose="02010609060101010101" pitchFamily="49" charset="-122"/>
              <a:ea typeface="黑体" panose="02010609060101010101" pitchFamily="49" charset="-122"/>
              <a:sym typeface="Arial" panose="020B0604020202020204" pitchFamily="34" charset="0"/>
            </a:endParaRPr>
          </a:p>
          <a:p>
            <a:endParaRPr lang="zh-CN" altLang="en-US"/>
          </a:p>
        </p:txBody>
      </p:sp>
      <p:sp>
        <p:nvSpPr>
          <p:cNvPr id="6" name="文本框 5"/>
          <p:cNvSpPr txBox="1"/>
          <p:nvPr/>
        </p:nvSpPr>
        <p:spPr>
          <a:xfrm>
            <a:off x="2508885" y="511810"/>
            <a:ext cx="3928745" cy="368300"/>
          </a:xfrm>
          <a:prstGeom prst="rect">
            <a:avLst/>
          </a:prstGeom>
          <a:noFill/>
        </p:spPr>
        <p:txBody>
          <a:bodyPr wrap="square" rtlCol="0" anchor="t">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第二部分 2017年扶持政策</a:t>
            </a:r>
            <a:r>
              <a:rPr lang="zh-CN" altLang="en-US" b="1" dirty="0">
                <a:solidFill>
                  <a:srgbClr val="FF0000"/>
                </a:solidFill>
                <a:latin typeface="黑体" panose="02010609060101010101" pitchFamily="49" charset="-122"/>
                <a:ea typeface="黑体" panose="02010609060101010101" pitchFamily="49" charset="-122"/>
                <a:sym typeface="Arial" panose="020B0604020202020204" pitchFamily="34" charset="0"/>
              </a:rPr>
              <a:t>“七变”</a:t>
            </a:r>
            <a:endParaRPr lang="zh-CN" altLang="en-US"/>
          </a:p>
        </p:txBody>
      </p:sp>
      <p:sp>
        <p:nvSpPr>
          <p:cNvPr id="38" name="Oval 14"/>
          <p:cNvSpPr/>
          <p:nvPr/>
        </p:nvSpPr>
        <p:spPr>
          <a:xfrm>
            <a:off x="2941778" y="209489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8" name="Oval 14"/>
          <p:cNvSpPr/>
          <p:nvPr/>
        </p:nvSpPr>
        <p:spPr>
          <a:xfrm>
            <a:off x="5401768" y="3436652"/>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9" name="Oval 14"/>
          <p:cNvSpPr/>
          <p:nvPr/>
        </p:nvSpPr>
        <p:spPr>
          <a:xfrm>
            <a:off x="2587448" y="453837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10" name="Oval 5"/>
          <p:cNvSpPr/>
          <p:nvPr/>
        </p:nvSpPr>
        <p:spPr>
          <a:xfrm>
            <a:off x="5229225" y="2224405"/>
            <a:ext cx="699135" cy="64643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8" grpId="0" bldLvl="0" animBg="1"/>
      <p:bldP spid="9"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741"/>
          <p:cNvPicPr>
            <a:picLocks noChangeAspect="1"/>
          </p:cNvPicPr>
          <p:nvPr/>
        </p:nvPicPr>
        <p:blipFill>
          <a:blip r:embed="rId1"/>
          <a:stretch>
            <a:fillRect/>
          </a:stretch>
        </p:blipFill>
        <p:spPr>
          <a:xfrm>
            <a:off x="2418080" y="2096770"/>
            <a:ext cx="4363085" cy="3002915"/>
          </a:xfrm>
          <a:prstGeom prst="rect">
            <a:avLst/>
          </a:prstGeom>
        </p:spPr>
      </p:pic>
      <p:sp>
        <p:nvSpPr>
          <p:cNvPr id="3" name="内容占位符 2"/>
          <p:cNvSpPr>
            <a:spLocks noGrp="1"/>
          </p:cNvSpPr>
          <p:nvPr>
            <p:ph idx="1"/>
          </p:nvPr>
        </p:nvSpPr>
        <p:spPr>
          <a:xfrm>
            <a:off x="457200" y="1097915"/>
            <a:ext cx="8229600" cy="4525963"/>
          </a:xfrm>
        </p:spPr>
        <p:txBody>
          <a:bodyPr/>
          <a:p>
            <a:pPr marL="0" indent="0">
              <a:lnSpc>
                <a:spcPct val="110000"/>
              </a:lnSpc>
              <a:buNone/>
            </a:pPr>
            <a:r>
              <a:rPr lang="en-US" altLang="zh-CN" sz="1800" dirty="0">
                <a:latin typeface="黑体" panose="02010609060101010101" pitchFamily="49" charset="-122"/>
                <a:ea typeface="黑体" panose="02010609060101010101" pitchFamily="49" charset="-122"/>
                <a:sym typeface="Arial" panose="020B0604020202020204" pitchFamily="34" charset="0"/>
              </a:rPr>
              <a:t>   </a:t>
            </a:r>
            <a:endParaRPr lang="en-US" altLang="zh-CN" sz="18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en-US" altLang="zh-CN" sz="1800" dirty="0">
                <a:latin typeface="黑体" panose="02010609060101010101" pitchFamily="49" charset="-122"/>
                <a:ea typeface="黑体" panose="02010609060101010101" pitchFamily="49" charset="-122"/>
                <a:sym typeface="Arial" panose="020B0604020202020204" pitchFamily="34" charset="0"/>
              </a:rPr>
              <a:t>   4</a:t>
            </a:r>
            <a:r>
              <a:rPr lang="zh-CN" altLang="en-US" sz="1800" dirty="0">
                <a:latin typeface="黑体" panose="02010609060101010101" pitchFamily="49" charset="-122"/>
                <a:ea typeface="黑体" panose="02010609060101010101" pitchFamily="49" charset="-122"/>
                <a:sym typeface="Arial" panose="020B0604020202020204" pitchFamily="34" charset="0"/>
              </a:rPr>
              <a:t>）</a:t>
            </a:r>
            <a:r>
              <a:rPr lang="zh-CN" altLang="en-US" sz="1600" dirty="0">
                <a:latin typeface="黑体" panose="02010609060101010101" pitchFamily="49" charset="-122"/>
                <a:ea typeface="黑体" panose="02010609060101010101" pitchFamily="49" charset="-122"/>
                <a:sym typeface="宋体" panose="02010600030101010101" pitchFamily="2" charset="-122"/>
              </a:rPr>
              <a:t>资本要素</a:t>
            </a:r>
            <a:endParaRPr lang="zh-CN" altLang="en-US" sz="16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包括资本货物(机器设备、厂房建筑物和原材料等)和金融资产(股票、债券和借款等)；</a:t>
            </a:r>
            <a:endParaRPr lang="zh-CN" altLang="en-US" sz="16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en-US" altLang="zh-CN" sz="1800" dirty="0">
                <a:latin typeface="黑体" panose="02010609060101010101" pitchFamily="49" charset="-122"/>
                <a:ea typeface="黑体" panose="02010609060101010101" pitchFamily="49" charset="-122"/>
                <a:sym typeface="宋体" panose="02010600030101010101" pitchFamily="2" charset="-122"/>
              </a:rPr>
              <a:t>   5</a:t>
            </a:r>
            <a:r>
              <a:rPr lang="zh-CN" altLang="en-US" sz="1600" dirty="0">
                <a:latin typeface="黑体" panose="02010609060101010101" pitchFamily="49" charset="-122"/>
                <a:ea typeface="黑体" panose="02010609060101010101" pitchFamily="49" charset="-122"/>
                <a:sym typeface="宋体" panose="02010600030101010101" pitchFamily="2" charset="-122"/>
              </a:rPr>
              <a:t>）科技要素</a:t>
            </a:r>
            <a:endParaRPr lang="zh-CN" altLang="en-US" sz="16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包括知识产权（商标、专利、著作权）、实际生产经验、个人的专门技能等无形形态，也包括文字、表格、数据、配方等有形形</a:t>
            </a:r>
            <a:r>
              <a:rPr lang="zh-CN" altLang="en-US" sz="1800" dirty="0">
                <a:latin typeface="黑体" panose="02010609060101010101" pitchFamily="49" charset="-122"/>
                <a:ea typeface="黑体" panose="02010609060101010101" pitchFamily="49" charset="-122"/>
                <a:sym typeface="宋体" panose="02010600030101010101" pitchFamily="2" charset="-122"/>
              </a:rPr>
              <a:t>态； </a:t>
            </a:r>
            <a:r>
              <a:rPr lang="zh-CN" altLang="en-US" sz="1600" dirty="0">
                <a:latin typeface="黑体" panose="02010609060101010101" pitchFamily="49" charset="-122"/>
                <a:ea typeface="黑体" panose="02010609060101010101" pitchFamily="49" charset="-122"/>
                <a:sym typeface="+mn-ea"/>
              </a:rPr>
              <a:t> </a:t>
            </a:r>
            <a:endParaRPr lang="zh-CN" altLang="en-US" sz="1600" dirty="0">
              <a:latin typeface="黑体" panose="02010609060101010101" pitchFamily="49" charset="-122"/>
              <a:ea typeface="黑体" panose="02010609060101010101" pitchFamily="49" charset="-122"/>
              <a:sym typeface="+mn-ea"/>
            </a:endParaRPr>
          </a:p>
          <a:p>
            <a:pPr marL="0" indent="0">
              <a:lnSpc>
                <a:spcPct val="110000"/>
              </a:lnSpc>
              <a:buNone/>
            </a:pPr>
            <a:r>
              <a:rPr lang="en-US" altLang="zh-CN" sz="1800" dirty="0">
                <a:latin typeface="黑体" panose="02010609060101010101" pitchFamily="49" charset="-122"/>
                <a:ea typeface="黑体" panose="02010609060101010101" pitchFamily="49" charset="-122"/>
                <a:sym typeface="宋体" panose="02010600030101010101" pitchFamily="2" charset="-122"/>
              </a:rPr>
              <a:t>   6</a:t>
            </a:r>
            <a:r>
              <a:rPr lang="zh-CN" altLang="en-US" sz="1600" dirty="0">
                <a:latin typeface="黑体" panose="02010609060101010101" pitchFamily="49" charset="-122"/>
                <a:ea typeface="黑体" panose="02010609060101010101" pitchFamily="49" charset="-122"/>
                <a:sym typeface="宋体" panose="02010600030101010101" pitchFamily="2" charset="-122"/>
              </a:rPr>
              <a:t>）经济信息要素是指与产品生产、销售和消费直接相关的消息、情报、数据和知识等</a:t>
            </a:r>
            <a:endParaRPr lang="zh-CN" altLang="en-US" sz="16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10000"/>
              </a:lnSpc>
              <a:buNone/>
            </a:pPr>
            <a:endParaRPr lang="en-US" altLang="zh-CN" sz="16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10000"/>
              </a:lnSpc>
              <a:buNone/>
            </a:pPr>
            <a:r>
              <a:rPr lang="en-US" altLang="zh-CN" sz="1600" dirty="0">
                <a:latin typeface="黑体" panose="02010609060101010101" pitchFamily="49" charset="-122"/>
                <a:ea typeface="黑体" panose="02010609060101010101" pitchFamily="49" charset="-122"/>
                <a:sym typeface="Arial" panose="020B0604020202020204" pitchFamily="34" charset="0"/>
              </a:rPr>
              <a:t>4</a:t>
            </a:r>
            <a:r>
              <a:rPr lang="zh-CN" altLang="en-US" sz="1600" dirty="0">
                <a:latin typeface="黑体" panose="02010609060101010101" pitchFamily="49" charset="-122"/>
                <a:ea typeface="黑体" panose="02010609060101010101" pitchFamily="49" charset="-122"/>
                <a:sym typeface="Arial" panose="020B0604020202020204" pitchFamily="34" charset="0"/>
              </a:rPr>
              <a:t>、多维融合</a:t>
            </a:r>
            <a:endParaRPr lang="zh-CN" altLang="en-US" sz="1600" dirty="0">
              <a:latin typeface="黑体" panose="02010609060101010101" pitchFamily="49" charset="-122"/>
              <a:ea typeface="黑体" panose="02010609060101010101" pitchFamily="49"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1）要素融合（互联网</a:t>
            </a:r>
            <a:r>
              <a:rPr lang="en-US" altLang="zh-CN" sz="1600" dirty="0">
                <a:latin typeface="黑体" panose="02010609060101010101" pitchFamily="49" charset="-122"/>
                <a:ea typeface="黑体" panose="02010609060101010101" pitchFamily="49" charset="-122"/>
                <a:sym typeface="Arial" panose="020B0604020202020204" pitchFamily="34" charset="0"/>
              </a:rPr>
              <a:t>+</a:t>
            </a:r>
            <a:r>
              <a:rPr lang="zh-CN" altLang="en-US" sz="1600" dirty="0">
                <a:latin typeface="黑体" panose="02010609060101010101" pitchFamily="49" charset="-122"/>
                <a:ea typeface="黑体" panose="02010609060101010101" pitchFamily="49" charset="-122"/>
                <a:sym typeface="Arial" panose="020B0604020202020204" pitchFamily="34" charset="0"/>
              </a:rPr>
              <a:t>）       2）环节贯通（两化融合）</a:t>
            </a:r>
            <a:endParaRPr lang="zh-CN" altLang="en-US" sz="1600" dirty="0">
              <a:latin typeface="黑体" panose="02010609060101010101" pitchFamily="49" charset="-122"/>
              <a:ea typeface="黑体" panose="02010609060101010101" pitchFamily="49"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3）链条延伸（接</a:t>
            </a:r>
            <a:r>
              <a:rPr lang="zh-CN" altLang="en-US" sz="1600" dirty="0">
                <a:latin typeface="黑体" panose="02010609060101010101" pitchFamily="49" charset="-122"/>
                <a:ea typeface="黑体" panose="02010609060101010101" pitchFamily="49" charset="-122"/>
                <a:sym typeface="宋体" panose="02010600030101010101" pitchFamily="2" charset="-122"/>
              </a:rPr>
              <a:t>二连三</a:t>
            </a:r>
            <a:r>
              <a:rPr lang="zh-CN" altLang="en-US" sz="1600" dirty="0">
                <a:latin typeface="黑体" panose="02010609060101010101" pitchFamily="49" charset="-122"/>
                <a:ea typeface="黑体" panose="02010609060101010101" pitchFamily="49" charset="-122"/>
                <a:sym typeface="Arial" panose="020B0604020202020204" pitchFamily="34" charset="0"/>
              </a:rPr>
              <a:t>）      4）业态融合（循环经济）</a:t>
            </a:r>
            <a:r>
              <a:rPr lang="zh-CN" altLang="en-US" sz="1600" dirty="0">
                <a:latin typeface="黑体" panose="02010609060101010101" pitchFamily="49" charset="-122"/>
                <a:ea typeface="黑体" panose="02010609060101010101" pitchFamily="49" charset="-122"/>
                <a:sym typeface="宋体" panose="02010600030101010101" pitchFamily="2" charset="-122"/>
              </a:rPr>
              <a:t> </a:t>
            </a:r>
            <a:endParaRPr lang="zh-CN" altLang="en-US" sz="1600" dirty="0">
              <a:latin typeface="黑体" panose="02010609060101010101" pitchFamily="49" charset="-122"/>
              <a:ea typeface="黑体" panose="02010609060101010101" pitchFamily="49"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a:t>
            </a:r>
            <a:r>
              <a:rPr lang="en-US" altLang="zh-CN" sz="1600" dirty="0">
                <a:latin typeface="黑体" panose="02010609060101010101" pitchFamily="49" charset="-122"/>
                <a:ea typeface="黑体" panose="02010609060101010101" pitchFamily="49" charset="-122"/>
                <a:sym typeface="Arial" panose="020B0604020202020204" pitchFamily="34" charset="0"/>
              </a:rPr>
              <a:t>5</a:t>
            </a:r>
            <a:r>
              <a:rPr lang="zh-CN" altLang="en-US" sz="1600" dirty="0">
                <a:latin typeface="黑体" panose="02010609060101010101" pitchFamily="49" charset="-122"/>
                <a:ea typeface="黑体" panose="02010609060101010101" pitchFamily="49" charset="-122"/>
                <a:sym typeface="Arial" panose="020B0604020202020204" pitchFamily="34" charset="0"/>
              </a:rPr>
              <a:t>）产城融合（特色小镇）      </a:t>
            </a:r>
            <a:r>
              <a:rPr lang="en-US" altLang="zh-CN" sz="1600" dirty="0">
                <a:latin typeface="黑体" panose="02010609060101010101" pitchFamily="49" charset="-122"/>
                <a:ea typeface="黑体" panose="02010609060101010101" pitchFamily="49" charset="-122"/>
                <a:sym typeface="Arial" panose="020B0604020202020204" pitchFamily="34" charset="0"/>
              </a:rPr>
              <a:t>6</a:t>
            </a:r>
            <a:r>
              <a:rPr lang="zh-CN" altLang="en-US" sz="1600" dirty="0">
                <a:latin typeface="黑体" panose="02010609060101010101" pitchFamily="49" charset="-122"/>
                <a:ea typeface="黑体" panose="02010609060101010101" pitchFamily="49" charset="-122"/>
                <a:sym typeface="Arial" panose="020B0604020202020204" pitchFamily="34" charset="0"/>
              </a:rPr>
              <a:t>）产村融合（美丽乡村）</a:t>
            </a:r>
            <a:r>
              <a:rPr lang="zh-CN" altLang="en-US" sz="1600" dirty="0">
                <a:latin typeface="黑体" panose="02010609060101010101" pitchFamily="49" charset="-122"/>
                <a:ea typeface="黑体" panose="02010609060101010101" pitchFamily="49" charset="-122"/>
                <a:sym typeface="宋体" panose="02010600030101010101" pitchFamily="2" charset="-122"/>
              </a:rPr>
              <a:t> </a:t>
            </a:r>
            <a:endParaRPr lang="zh-CN" altLang="en-US" sz="1600" dirty="0">
              <a:latin typeface="黑体" panose="02010609060101010101" pitchFamily="49" charset="-122"/>
              <a:ea typeface="黑体" panose="02010609060101010101" pitchFamily="49" charset="-122"/>
            </a:endParaRPr>
          </a:p>
          <a:p>
            <a:pPr marL="0" indent="0">
              <a:lnSpc>
                <a:spcPct val="11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a:t>
            </a:r>
            <a:r>
              <a:rPr lang="en-US" altLang="zh-CN" sz="1600" dirty="0">
                <a:latin typeface="黑体" panose="02010609060101010101" pitchFamily="49" charset="-122"/>
                <a:ea typeface="黑体" panose="02010609060101010101" pitchFamily="49" charset="-122"/>
                <a:sym typeface="Arial" panose="020B0604020202020204" pitchFamily="34" charset="0"/>
              </a:rPr>
              <a:t>7</a:t>
            </a:r>
            <a:r>
              <a:rPr lang="zh-CN" altLang="en-US" sz="1600" dirty="0">
                <a:latin typeface="黑体" panose="02010609060101010101" pitchFamily="49" charset="-122"/>
                <a:ea typeface="黑体" panose="02010609060101010101" pitchFamily="49" charset="-122"/>
                <a:sym typeface="Arial" panose="020B0604020202020204" pitchFamily="34" charset="0"/>
              </a:rPr>
              <a:t>）产民融合（就业扶贫）      </a:t>
            </a:r>
            <a:r>
              <a:rPr lang="en-US" altLang="zh-CN" sz="1600" dirty="0">
                <a:latin typeface="黑体" panose="02010609060101010101" pitchFamily="49" charset="-122"/>
                <a:ea typeface="黑体" panose="02010609060101010101" pitchFamily="49" charset="-122"/>
                <a:sym typeface="Arial" panose="020B0604020202020204" pitchFamily="34" charset="0"/>
              </a:rPr>
              <a:t>8</a:t>
            </a:r>
            <a:r>
              <a:rPr lang="zh-CN" altLang="en-US" sz="1600" dirty="0">
                <a:latin typeface="黑体" panose="02010609060101010101" pitchFamily="49" charset="-122"/>
                <a:ea typeface="黑体" panose="02010609060101010101" pitchFamily="49" charset="-122"/>
                <a:sym typeface="Arial" panose="020B0604020202020204" pitchFamily="34" charset="0"/>
              </a:rPr>
              <a:t>）国际融合（一带一路）</a:t>
            </a:r>
            <a:endParaRPr lang="zh-CN" altLang="en-US" sz="1600" dirty="0">
              <a:latin typeface="黑体" panose="02010609060101010101" pitchFamily="49" charset="-122"/>
              <a:ea typeface="黑体" panose="02010609060101010101" pitchFamily="49" charset="-122"/>
              <a:sym typeface="宋体" panose="02010600030101010101" pitchFamily="2" charset="-122"/>
            </a:endParaRPr>
          </a:p>
        </p:txBody>
      </p:sp>
      <p:sp>
        <p:nvSpPr>
          <p:cNvPr id="30722" name="文本框 1"/>
          <p:cNvSpPr txBox="1"/>
          <p:nvPr/>
        </p:nvSpPr>
        <p:spPr>
          <a:xfrm>
            <a:off x="870585" y="374333"/>
            <a:ext cx="5910263" cy="521970"/>
          </a:xfrm>
          <a:prstGeom prst="rect">
            <a:avLst/>
          </a:prstGeom>
          <a:noFill/>
          <a:ln w="9525">
            <a:noFill/>
          </a:ln>
        </p:spPr>
        <p:txBody>
          <a:bodyPr wrap="square" anchor="t">
            <a:spAutoFit/>
          </a:bodyPr>
          <a:p>
            <a:pPr algn="ct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第二部分 2017年扶持政策</a:t>
            </a:r>
            <a:r>
              <a:rPr lang="zh-CN" altLang="en-US" b="1"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“七变”</a:t>
            </a:r>
            <a:endParaRPr lang="zh-CN" altLang="en-US" sz="2800" b="1"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Oval 14"/>
          <p:cNvSpPr/>
          <p:nvPr/>
        </p:nvSpPr>
        <p:spPr>
          <a:xfrm>
            <a:off x="6026608" y="409260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35" name="Oval 9"/>
          <p:cNvSpPr/>
          <p:nvPr/>
        </p:nvSpPr>
        <p:spPr>
          <a:xfrm>
            <a:off x="2627454" y="3482530"/>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5" name="Oval 9"/>
          <p:cNvSpPr/>
          <p:nvPr/>
        </p:nvSpPr>
        <p:spPr>
          <a:xfrm>
            <a:off x="5826584" y="3482530"/>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26" name="Oval 5"/>
          <p:cNvSpPr/>
          <p:nvPr/>
        </p:nvSpPr>
        <p:spPr>
          <a:xfrm>
            <a:off x="3119084" y="4512342"/>
            <a:ext cx="306303" cy="306303"/>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7" name="Oval 5"/>
          <p:cNvSpPr/>
          <p:nvPr/>
        </p:nvSpPr>
        <p:spPr>
          <a:xfrm>
            <a:off x="5327650" y="1993265"/>
            <a:ext cx="699135" cy="64643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8" name="Oval 14"/>
          <p:cNvSpPr/>
          <p:nvPr/>
        </p:nvSpPr>
        <p:spPr>
          <a:xfrm>
            <a:off x="3567888" y="213934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8" grpId="0" bldLvl="0" animBg="1"/>
      <p:bldP spid="35" grpId="0" bldLvl="0" animBg="1"/>
      <p:bldP spid="5" grpId="0" bldLvl="0" animBg="1"/>
      <p:bldP spid="26"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741"/>
          <p:cNvPicPr>
            <a:picLocks noChangeAspect="1"/>
          </p:cNvPicPr>
          <p:nvPr/>
        </p:nvPicPr>
        <p:blipFill>
          <a:blip r:embed="rId1"/>
          <a:stretch>
            <a:fillRect/>
          </a:stretch>
        </p:blipFill>
        <p:spPr>
          <a:xfrm>
            <a:off x="2418080" y="2096770"/>
            <a:ext cx="4363085" cy="3002915"/>
          </a:xfrm>
          <a:prstGeom prst="rect">
            <a:avLst/>
          </a:prstGeom>
        </p:spPr>
      </p:pic>
      <p:sp>
        <p:nvSpPr>
          <p:cNvPr id="3" name="内容占位符 2"/>
          <p:cNvSpPr>
            <a:spLocks noGrp="1"/>
          </p:cNvSpPr>
          <p:nvPr>
            <p:ph idx="1"/>
          </p:nvPr>
        </p:nvSpPr>
        <p:spPr>
          <a:xfrm>
            <a:off x="548005" y="1097915"/>
            <a:ext cx="8229600" cy="4525963"/>
          </a:xfrm>
        </p:spPr>
        <p:txBody>
          <a:bodyPr/>
          <a:p>
            <a:pPr marL="0" indent="0">
              <a:lnSpc>
                <a:spcPct val="140000"/>
              </a:lnSpc>
              <a:buNone/>
            </a:pPr>
            <a:r>
              <a:rPr lang="zh-CN" altLang="en-US" sz="1800" dirty="0">
                <a:latin typeface="宋体" panose="02010600030101010101" pitchFamily="2" charset="-122"/>
                <a:ea typeface="宋体" panose="02010600030101010101" pitchFamily="2" charset="-122"/>
                <a:sym typeface="Arial" panose="020B0604020202020204" pitchFamily="34" charset="0"/>
              </a:rPr>
              <a:t>二、方式多了（除补助、贴息、奖励、资质认定外，增加了前补助、引导基金、政府</a:t>
            </a:r>
            <a:r>
              <a:rPr lang="en-US" altLang="zh-CN" sz="1800" dirty="0">
                <a:latin typeface="宋体" panose="02010600030101010101" pitchFamily="2" charset="-122"/>
                <a:ea typeface="宋体" panose="02010600030101010101" pitchFamily="2" charset="-122"/>
                <a:sym typeface="Arial" panose="020B0604020202020204" pitchFamily="34" charset="0"/>
              </a:rPr>
              <a:t>PPP</a:t>
            </a:r>
            <a:r>
              <a:rPr lang="zh-CN" altLang="en-US" sz="1600" dirty="0">
                <a:latin typeface="宋体" panose="02010600030101010101" pitchFamily="2" charset="-122"/>
                <a:ea typeface="宋体" panose="02010600030101010101" pitchFamily="2" charset="-122"/>
                <a:sym typeface="Arial" panose="020B0604020202020204" pitchFamily="34" charset="0"/>
              </a:rPr>
              <a:t>、股权融资、电子券、试点示范等）</a:t>
            </a:r>
            <a:endParaRPr lang="zh-CN" altLang="en-US" sz="1600" dirty="0">
              <a:latin typeface="宋体" panose="02010600030101010101" pitchFamily="2" charset="-122"/>
              <a:ea typeface="宋体" panose="02010600030101010101" pitchFamily="2" charset="-122"/>
              <a:sym typeface="Arial" panose="020B0604020202020204" pitchFamily="34" charset="0"/>
            </a:endParaRPr>
          </a:p>
          <a:p>
            <a:pPr marL="0" indent="0">
              <a:lnSpc>
                <a:spcPct val="140000"/>
              </a:lnSpc>
              <a:buNone/>
            </a:pPr>
            <a:r>
              <a:rPr lang="zh-CN" altLang="en-US" sz="1800" dirty="0">
                <a:latin typeface="宋体" panose="02010600030101010101" pitchFamily="2" charset="-122"/>
                <a:ea typeface="宋体" panose="02010600030101010101" pitchFamily="2" charset="-122"/>
                <a:sym typeface="Arial" panose="020B0604020202020204" pitchFamily="34" charset="0"/>
              </a:rPr>
              <a:t>三、</a:t>
            </a:r>
            <a:r>
              <a:rPr lang="zh-CN" altLang="en-US" sz="1600" dirty="0">
                <a:latin typeface="宋体" panose="02010600030101010101" pitchFamily="2" charset="-122"/>
                <a:ea typeface="宋体" panose="02010600030101010101" pitchFamily="2" charset="-122"/>
                <a:sym typeface="宋体" panose="02010600030101010101" pitchFamily="2" charset="-122"/>
              </a:rPr>
              <a:t>门槛低了</a:t>
            </a:r>
            <a:endParaRPr lang="zh-CN" altLang="en-US" sz="1600" dirty="0">
              <a:latin typeface="宋体" panose="02010600030101010101" pitchFamily="2" charset="-122"/>
              <a:ea typeface="宋体" panose="02010600030101010101" pitchFamily="2" charset="-122"/>
              <a:sym typeface="宋体" panose="02010600030101010101" pitchFamily="2" charset="-122"/>
            </a:endParaRPr>
          </a:p>
          <a:p>
            <a:pPr marL="0" indent="0">
              <a:lnSpc>
                <a:spcPct val="140000"/>
              </a:lnSpc>
              <a:buNone/>
            </a:pPr>
            <a:r>
              <a:rPr lang="zh-CN" altLang="en-US" sz="1800" dirty="0">
                <a:latin typeface="宋体" panose="02010600030101010101" pitchFamily="2" charset="-122"/>
                <a:ea typeface="宋体" panose="02010600030101010101" pitchFamily="2" charset="-122"/>
                <a:sym typeface="Arial" panose="020B0604020202020204" pitchFamily="34" charset="0"/>
              </a:rPr>
              <a:t>四、</a:t>
            </a:r>
            <a:r>
              <a:rPr lang="zh-CN" altLang="en-US" sz="1600" dirty="0">
                <a:latin typeface="宋体" panose="02010600030101010101" pitchFamily="2" charset="-122"/>
                <a:ea typeface="宋体" panose="02010600030101010101" pitchFamily="2" charset="-122"/>
                <a:sym typeface="宋体" panose="02010600030101010101" pitchFamily="2" charset="-122"/>
              </a:rPr>
              <a:t>落地快了</a:t>
            </a:r>
            <a:endParaRPr lang="zh-CN" altLang="en-US" sz="1600" dirty="0">
              <a:latin typeface="宋体" panose="02010600030101010101" pitchFamily="2" charset="-122"/>
              <a:ea typeface="宋体" panose="02010600030101010101" pitchFamily="2" charset="-122"/>
              <a:sym typeface="宋体" panose="02010600030101010101" pitchFamily="2" charset="-122"/>
            </a:endParaRPr>
          </a:p>
          <a:p>
            <a:pPr marL="0" indent="0">
              <a:lnSpc>
                <a:spcPct val="140000"/>
              </a:lnSpc>
              <a:buNone/>
            </a:pPr>
            <a:r>
              <a:rPr lang="zh-CN" altLang="en-US" sz="1800" dirty="0">
                <a:latin typeface="宋体" panose="02010600030101010101" pitchFamily="2" charset="-122"/>
                <a:ea typeface="宋体" panose="02010600030101010101" pitchFamily="2" charset="-122"/>
                <a:sym typeface="Arial" panose="020B0604020202020204" pitchFamily="34" charset="0"/>
              </a:rPr>
              <a:t>五、</a:t>
            </a:r>
            <a:r>
              <a:rPr lang="zh-CN" altLang="en-US" sz="1600" dirty="0">
                <a:latin typeface="宋体" panose="02010600030101010101" pitchFamily="2" charset="-122"/>
                <a:ea typeface="宋体" panose="02010600030101010101" pitchFamily="2" charset="-122"/>
                <a:sym typeface="宋体" panose="02010600030101010101" pitchFamily="2" charset="-122"/>
              </a:rPr>
              <a:t>管理严了</a:t>
            </a:r>
            <a:endParaRPr lang="zh-CN" altLang="en-US" sz="1600" dirty="0">
              <a:latin typeface="宋体" panose="02010600030101010101" pitchFamily="2" charset="-122"/>
              <a:ea typeface="宋体" panose="02010600030101010101" pitchFamily="2" charset="-122"/>
              <a:sym typeface="宋体" panose="02010600030101010101" pitchFamily="2" charset="-122"/>
            </a:endParaRPr>
          </a:p>
          <a:p>
            <a:pPr marL="0" indent="0">
              <a:lnSpc>
                <a:spcPct val="140000"/>
              </a:lnSpc>
              <a:buNone/>
            </a:pPr>
            <a:r>
              <a:rPr lang="zh-CN" altLang="en-US" sz="1800" dirty="0">
                <a:latin typeface="宋体" panose="02010600030101010101" pitchFamily="2" charset="-122"/>
                <a:ea typeface="宋体" panose="02010600030101010101" pitchFamily="2" charset="-122"/>
                <a:sym typeface="Arial" panose="020B0604020202020204" pitchFamily="34" charset="0"/>
              </a:rPr>
              <a:t>六、</a:t>
            </a:r>
            <a:r>
              <a:rPr lang="zh-CN" altLang="en-US" sz="1600" dirty="0">
                <a:latin typeface="宋体" panose="02010600030101010101" pitchFamily="2" charset="-122"/>
                <a:ea typeface="宋体" panose="02010600030101010101" pitchFamily="2" charset="-122"/>
                <a:sym typeface="宋体" panose="02010600030101010101" pitchFamily="2" charset="-122"/>
              </a:rPr>
              <a:t>干扰少了</a:t>
            </a:r>
            <a:endParaRPr lang="zh-CN" altLang="en-US" sz="1600" dirty="0">
              <a:latin typeface="宋体" panose="02010600030101010101" pitchFamily="2" charset="-122"/>
              <a:ea typeface="宋体" panose="02010600030101010101" pitchFamily="2" charset="-122"/>
              <a:sym typeface="宋体" panose="02010600030101010101" pitchFamily="2" charset="-122"/>
            </a:endParaRPr>
          </a:p>
          <a:p>
            <a:pPr marL="0" indent="0">
              <a:lnSpc>
                <a:spcPct val="140000"/>
              </a:lnSpc>
              <a:buNone/>
            </a:pPr>
            <a:r>
              <a:rPr lang="zh-CN" altLang="en-US" sz="1800" b="1" dirty="0">
                <a:latin typeface="宋体" panose="02010600030101010101" pitchFamily="2" charset="-122"/>
                <a:ea typeface="宋体" panose="02010600030101010101" pitchFamily="2" charset="-122"/>
                <a:sym typeface="Arial" panose="020B0604020202020204" pitchFamily="34" charset="0"/>
              </a:rPr>
              <a:t>七、申报方式变化</a:t>
            </a:r>
            <a:r>
              <a:rPr lang="en-US" altLang="zh-CN" sz="1800" b="1" dirty="0">
                <a:latin typeface="黑体" panose="02010609060101010101" pitchFamily="49" charset="-122"/>
                <a:ea typeface="宋体" panose="02010600030101010101" pitchFamily="2" charset="-122"/>
                <a:sym typeface="Arial" panose="020B0604020202020204" pitchFamily="34" charset="0"/>
              </a:rPr>
              <a:t>——</a:t>
            </a:r>
            <a:r>
              <a:rPr lang="en-US" altLang="zh-CN" sz="1800" b="1" dirty="0">
                <a:latin typeface="宋体" panose="02010600030101010101" pitchFamily="2" charset="-122"/>
                <a:ea typeface="宋体" panose="02010600030101010101" pitchFamily="2" charset="-122"/>
                <a:sym typeface="Arial" panose="020B0604020202020204" pitchFamily="34" charset="0"/>
              </a:rPr>
              <a:t> </a:t>
            </a:r>
            <a:r>
              <a:rPr lang="en-US" altLang="zh-CN" sz="1800" b="1" dirty="0">
                <a:solidFill>
                  <a:srgbClr val="FF0000"/>
                </a:solidFill>
                <a:latin typeface="宋体" panose="02010600030101010101" pitchFamily="2" charset="-122"/>
                <a:ea typeface="宋体" panose="02010600030101010101" pitchFamily="2" charset="-122"/>
                <a:sym typeface="Arial" panose="020B0604020202020204" pitchFamily="34" charset="0"/>
              </a:rPr>
              <a:t>2017</a:t>
            </a:r>
            <a:r>
              <a:rPr lang="zh-CN" altLang="en-US" sz="1600" b="1" dirty="0">
                <a:solidFill>
                  <a:srgbClr val="FF0000"/>
                </a:solidFill>
                <a:latin typeface="宋体" panose="02010600030101010101" pitchFamily="2" charset="-122"/>
                <a:ea typeface="宋体" panose="02010600030101010101" pitchFamily="2" charset="-122"/>
                <a:sym typeface="Arial" panose="020B0604020202020204" pitchFamily="34" charset="0"/>
              </a:rPr>
              <a:t>申报改革深化年</a:t>
            </a:r>
            <a:endParaRPr lang="zh-CN" altLang="en-US" sz="1600" b="1" dirty="0">
              <a:solidFill>
                <a:srgbClr val="FF0000"/>
              </a:solidFill>
              <a:latin typeface="宋体" panose="02010600030101010101" pitchFamily="2" charset="-122"/>
              <a:ea typeface="宋体" panose="02010600030101010101" pitchFamily="2" charset="-122"/>
              <a:sym typeface="Arial" panose="020B0604020202020204" pitchFamily="34" charset="0"/>
            </a:endParaRPr>
          </a:p>
          <a:p>
            <a:pPr marL="0" indent="0">
              <a:lnSpc>
                <a:spcPct val="140000"/>
              </a:lnSpc>
              <a:buNone/>
            </a:pPr>
            <a:r>
              <a:rPr lang="zh-CN" altLang="en-US" sz="1800" dirty="0">
                <a:latin typeface="宋体" panose="02010600030101010101" pitchFamily="2" charset="-122"/>
                <a:ea typeface="宋体" panose="02010600030101010101" pitchFamily="2" charset="-122"/>
                <a:sym typeface="Arial" panose="020B0604020202020204" pitchFamily="34" charset="0"/>
              </a:rPr>
              <a:t>    2015年以前的政策申报都属于传统申报方式，对企业来说叫</a:t>
            </a:r>
            <a:r>
              <a:rPr lang="en-US" altLang="zh-CN" sz="1800" b="1" dirty="0">
                <a:solidFill>
                  <a:srgbClr val="FF0000"/>
                </a:solidFill>
                <a:latin typeface="宋体" panose="02010600030101010101" pitchFamily="2" charset="-122"/>
                <a:ea typeface="宋体" panose="02010600030101010101" pitchFamily="2" charset="-122"/>
                <a:sym typeface="Arial" panose="020B0604020202020204" pitchFamily="34" charset="0"/>
              </a:rPr>
              <a:t>“</a:t>
            </a:r>
            <a:r>
              <a:rPr lang="zh-CN" altLang="en-US" sz="1800" b="1" dirty="0">
                <a:solidFill>
                  <a:srgbClr val="FF0000"/>
                </a:solidFill>
                <a:latin typeface="宋体" panose="02010600030101010101" pitchFamily="2" charset="-122"/>
                <a:ea typeface="宋体" panose="02010600030101010101" pitchFamily="2" charset="-122"/>
                <a:sym typeface="Arial" panose="020B0604020202020204" pitchFamily="34" charset="0"/>
              </a:rPr>
              <a:t>跑项目</a:t>
            </a:r>
            <a:r>
              <a:rPr lang="en-US" altLang="zh-CN" sz="1800" b="1" dirty="0">
                <a:solidFill>
                  <a:srgbClr val="FF0000"/>
                </a:solidFill>
                <a:latin typeface="宋体" panose="02010600030101010101" pitchFamily="2" charset="-122"/>
                <a:ea typeface="宋体" panose="02010600030101010101" pitchFamily="2" charset="-122"/>
                <a:sym typeface="Arial" panose="020B0604020202020204" pitchFamily="34" charset="0"/>
              </a:rPr>
              <a:t>”</a:t>
            </a:r>
            <a:r>
              <a:rPr lang="zh-CN" altLang="en-US" sz="1800" dirty="0">
                <a:latin typeface="宋体" panose="02010600030101010101" pitchFamily="2" charset="-122"/>
                <a:ea typeface="宋体" panose="02010600030101010101" pitchFamily="2" charset="-122"/>
                <a:sym typeface="Arial" panose="020B0604020202020204" pitchFamily="34" charset="0"/>
              </a:rPr>
              <a:t>，成功与否、额度大小主要由</a:t>
            </a:r>
            <a:r>
              <a:rPr lang="zh-CN" altLang="en-US" sz="1800" dirty="0">
                <a:solidFill>
                  <a:srgbClr val="00B050"/>
                </a:solidFill>
                <a:latin typeface="宋体" panose="02010600030101010101" pitchFamily="2" charset="-122"/>
                <a:ea typeface="宋体" panose="02010600030101010101" pitchFamily="2" charset="-122"/>
                <a:sym typeface="Arial" panose="020B0604020202020204" pitchFamily="34" charset="0"/>
              </a:rPr>
              <a:t>审批</a:t>
            </a:r>
            <a:r>
              <a:rPr lang="zh-CN" altLang="en-US" sz="1800" dirty="0">
                <a:latin typeface="宋体" panose="02010600030101010101" pitchFamily="2" charset="-122"/>
                <a:ea typeface="宋体" panose="02010600030101010101" pitchFamily="2" charset="-122"/>
                <a:sym typeface="Arial" panose="020B0604020202020204" pitchFamily="34" charset="0"/>
              </a:rPr>
              <a:t>端决定；</a:t>
            </a:r>
            <a:r>
              <a:rPr lang="en-US" altLang="zh-CN" sz="1800" b="1" dirty="0">
                <a:latin typeface="宋体" panose="02010600030101010101" pitchFamily="2" charset="-122"/>
                <a:ea typeface="宋体" panose="02010600030101010101" pitchFamily="2" charset="-122"/>
                <a:sym typeface="Arial" panose="020B0604020202020204" pitchFamily="34" charset="0"/>
              </a:rPr>
              <a:t>2016</a:t>
            </a:r>
            <a:r>
              <a:rPr lang="zh-CN" altLang="zh-CN" sz="1800" b="1" dirty="0">
                <a:latin typeface="宋体" panose="02010600030101010101" pitchFamily="2" charset="-122"/>
                <a:ea typeface="宋体" panose="02010600030101010101" pitchFamily="2" charset="-122"/>
                <a:sym typeface="Arial" panose="020B0604020202020204" pitchFamily="34" charset="0"/>
              </a:rPr>
              <a:t>是</a:t>
            </a:r>
            <a:r>
              <a:rPr lang="zh-CN" altLang="en-US" sz="1800" b="1" dirty="0">
                <a:latin typeface="宋体" panose="02010600030101010101" pitchFamily="2" charset="-122"/>
                <a:ea typeface="宋体" panose="02010600030101010101" pitchFamily="2" charset="-122"/>
                <a:sym typeface="Arial" panose="020B0604020202020204" pitchFamily="34" charset="0"/>
              </a:rPr>
              <a:t>申报改革元年，</a:t>
            </a:r>
            <a:r>
              <a:rPr lang="zh-CN" altLang="en-US" sz="1800" dirty="0">
                <a:latin typeface="宋体" panose="02010600030101010101" pitchFamily="2" charset="-122"/>
                <a:ea typeface="宋体" panose="02010600030101010101" pitchFamily="2" charset="-122"/>
                <a:sym typeface="Arial" panose="020B0604020202020204" pitchFamily="34" charset="0"/>
              </a:rPr>
              <a:t>政策申报都属于新型申报方式，</a:t>
            </a:r>
            <a:r>
              <a:rPr lang="zh-CN" altLang="en-US" sz="1800" dirty="0">
                <a:latin typeface="宋体" panose="02010600030101010101" pitchFamily="2" charset="-122"/>
                <a:ea typeface="宋体" panose="02010600030101010101" pitchFamily="2" charset="-122"/>
                <a:sym typeface="宋体" panose="02010600030101010101" pitchFamily="2" charset="-122"/>
              </a:rPr>
              <a:t>对企业来说叫</a:t>
            </a:r>
            <a:r>
              <a:rPr lang="en-US" altLang="zh-CN" sz="1800" b="1" dirty="0">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1800" b="1" dirty="0">
                <a:solidFill>
                  <a:srgbClr val="FF0000"/>
                </a:solidFill>
                <a:latin typeface="宋体" panose="02010600030101010101" pitchFamily="2" charset="-122"/>
                <a:ea typeface="宋体" panose="02010600030101010101" pitchFamily="2" charset="-122"/>
                <a:sym typeface="宋体" panose="02010600030101010101" pitchFamily="2" charset="-122"/>
              </a:rPr>
              <a:t>报项目</a:t>
            </a:r>
            <a:r>
              <a:rPr lang="en-US" altLang="zh-CN" sz="1800" b="1" dirty="0">
                <a:solidFill>
                  <a:srgbClr val="FF0000"/>
                </a:solidFill>
                <a:latin typeface="宋体" panose="02010600030101010101" pitchFamily="2" charset="-122"/>
                <a:ea typeface="宋体" panose="02010600030101010101" pitchFamily="2" charset="-122"/>
                <a:sym typeface="宋体" panose="02010600030101010101" pitchFamily="2" charset="-122"/>
              </a:rPr>
              <a:t>”</a:t>
            </a:r>
            <a:r>
              <a:rPr lang="zh-CN" altLang="en-US" sz="1800" dirty="0">
                <a:latin typeface="宋体" panose="02010600030101010101" pitchFamily="2" charset="-122"/>
                <a:ea typeface="宋体" panose="02010600030101010101" pitchFamily="2" charset="-122"/>
                <a:sym typeface="Arial" panose="020B0604020202020204" pitchFamily="34" charset="0"/>
              </a:rPr>
              <a:t>，</a:t>
            </a:r>
            <a:r>
              <a:rPr lang="zh-CN" altLang="en-US" sz="1800" dirty="0">
                <a:latin typeface="宋体" panose="02010600030101010101" pitchFamily="2" charset="-122"/>
                <a:ea typeface="宋体" panose="02010600030101010101" pitchFamily="2" charset="-122"/>
                <a:sym typeface="宋体" panose="02010600030101010101" pitchFamily="2" charset="-122"/>
              </a:rPr>
              <a:t>成功与否、额度大小主要由</a:t>
            </a:r>
            <a:r>
              <a:rPr lang="zh-CN" altLang="en-US" sz="1800" dirty="0">
                <a:solidFill>
                  <a:srgbClr val="00B050"/>
                </a:solidFill>
                <a:latin typeface="宋体" panose="02010600030101010101" pitchFamily="2" charset="-122"/>
                <a:ea typeface="宋体" panose="02010600030101010101" pitchFamily="2" charset="-122"/>
                <a:sym typeface="宋体" panose="02010600030101010101" pitchFamily="2" charset="-122"/>
              </a:rPr>
              <a:t>申请</a:t>
            </a:r>
            <a:r>
              <a:rPr lang="zh-CN" altLang="en-US" sz="1800" dirty="0">
                <a:latin typeface="宋体" panose="02010600030101010101" pitchFamily="2" charset="-122"/>
                <a:ea typeface="宋体" panose="02010600030101010101" pitchFamily="2" charset="-122"/>
                <a:sym typeface="宋体" panose="02010600030101010101" pitchFamily="2" charset="-122"/>
              </a:rPr>
              <a:t>端决定，</a:t>
            </a:r>
            <a:r>
              <a:rPr lang="zh-CN" altLang="en-US" sz="1800" dirty="0">
                <a:latin typeface="宋体" panose="02010600030101010101" pitchFamily="2" charset="-122"/>
                <a:ea typeface="宋体" panose="02010600030101010101" pitchFamily="2" charset="-122"/>
                <a:sym typeface="Arial" panose="020B0604020202020204" pitchFamily="34" charset="0"/>
              </a:rPr>
              <a:t>申报改革将在</a:t>
            </a:r>
            <a:r>
              <a:rPr lang="en-US" altLang="zh-CN" sz="1800" dirty="0">
                <a:latin typeface="宋体" panose="02010600030101010101" pitchFamily="2" charset="-122"/>
                <a:ea typeface="宋体" panose="02010600030101010101" pitchFamily="2" charset="-122"/>
                <a:sym typeface="Arial" panose="020B0604020202020204" pitchFamily="34" charset="0"/>
              </a:rPr>
              <a:t>2017</a:t>
            </a:r>
            <a:r>
              <a:rPr lang="zh-CN" altLang="en-US" sz="1800" dirty="0">
                <a:latin typeface="宋体" panose="02010600030101010101" pitchFamily="2" charset="-122"/>
                <a:ea typeface="宋体" panose="02010600030101010101" pitchFamily="2" charset="-122"/>
                <a:sym typeface="Arial" panose="020B0604020202020204" pitchFamily="34" charset="0"/>
              </a:rPr>
              <a:t>年继续深化，向地方、向多口、向重点领域、向关键环节等多维度延伸。</a:t>
            </a:r>
            <a:endParaRPr lang="zh-CN" altLang="en-US" sz="1800" dirty="0">
              <a:latin typeface="宋体" panose="02010600030101010101" pitchFamily="2" charset="-122"/>
              <a:ea typeface="宋体" panose="02010600030101010101" pitchFamily="2" charset="-122"/>
              <a:sym typeface="Arial" panose="020B0604020202020204" pitchFamily="34" charset="0"/>
            </a:endParaRPr>
          </a:p>
        </p:txBody>
      </p:sp>
      <p:sp>
        <p:nvSpPr>
          <p:cNvPr id="30722" name="文本框 1"/>
          <p:cNvSpPr txBox="1"/>
          <p:nvPr/>
        </p:nvSpPr>
        <p:spPr>
          <a:xfrm>
            <a:off x="870585" y="374333"/>
            <a:ext cx="5910263" cy="521970"/>
          </a:xfrm>
          <a:prstGeom prst="rect">
            <a:avLst/>
          </a:prstGeom>
          <a:noFill/>
          <a:ln w="9525">
            <a:noFill/>
          </a:ln>
        </p:spPr>
        <p:txBody>
          <a:bodyPr wrap="square" anchor="t">
            <a:spAutoFit/>
          </a:bodyPr>
          <a:p>
            <a:pPr algn="ct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第二部分 2017年扶持政策</a:t>
            </a:r>
            <a:r>
              <a:rPr lang="zh-CN" altLang="en-US" b="1"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“七变”</a:t>
            </a:r>
            <a:endParaRPr lang="zh-CN" altLang="en-US" sz="2800" b="1"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Oval 5"/>
          <p:cNvSpPr/>
          <p:nvPr/>
        </p:nvSpPr>
        <p:spPr>
          <a:xfrm>
            <a:off x="5779770" y="2096770"/>
            <a:ext cx="699135" cy="64643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38" name="Oval 14"/>
          <p:cNvSpPr/>
          <p:nvPr/>
        </p:nvSpPr>
        <p:spPr>
          <a:xfrm>
            <a:off x="6026608" y="409260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35" name="Oval 9"/>
          <p:cNvSpPr/>
          <p:nvPr/>
        </p:nvSpPr>
        <p:spPr>
          <a:xfrm>
            <a:off x="2805889" y="3154235"/>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6" name="Oval 9"/>
          <p:cNvSpPr/>
          <p:nvPr/>
        </p:nvSpPr>
        <p:spPr>
          <a:xfrm>
            <a:off x="5779594" y="3153600"/>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26" name="Oval 5"/>
          <p:cNvSpPr/>
          <p:nvPr/>
        </p:nvSpPr>
        <p:spPr>
          <a:xfrm>
            <a:off x="3044154" y="4446937"/>
            <a:ext cx="306303" cy="306303"/>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8" name="Oval 14"/>
          <p:cNvSpPr/>
          <p:nvPr/>
        </p:nvSpPr>
        <p:spPr>
          <a:xfrm>
            <a:off x="3350083" y="2157762"/>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8" grpId="0" bldLvl="0" animBg="1"/>
      <p:bldP spid="35" grpId="0" bldLvl="0" animBg="1"/>
      <p:bldP spid="6" grpId="0" bldLvl="0" animBg="1"/>
      <p:bldP spid="26"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741"/>
          <p:cNvPicPr>
            <a:picLocks noChangeAspect="1"/>
          </p:cNvPicPr>
          <p:nvPr/>
        </p:nvPicPr>
        <p:blipFill>
          <a:blip r:embed="rId1"/>
          <a:stretch>
            <a:fillRect/>
          </a:stretch>
        </p:blipFill>
        <p:spPr>
          <a:xfrm>
            <a:off x="2418080" y="2096770"/>
            <a:ext cx="4363085" cy="3002915"/>
          </a:xfrm>
          <a:prstGeom prst="rect">
            <a:avLst/>
          </a:prstGeom>
        </p:spPr>
      </p:pic>
      <p:sp>
        <p:nvSpPr>
          <p:cNvPr id="3" name="内容占位符 2"/>
          <p:cNvSpPr>
            <a:spLocks noGrp="1"/>
          </p:cNvSpPr>
          <p:nvPr>
            <p:ph idx="1"/>
          </p:nvPr>
        </p:nvSpPr>
        <p:spPr>
          <a:xfrm>
            <a:off x="546735" y="896620"/>
            <a:ext cx="8229600" cy="4525963"/>
          </a:xfrm>
        </p:spPr>
        <p:txBody>
          <a:bodyPr/>
          <a:p>
            <a:pPr marL="0" indent="0">
              <a:lnSpc>
                <a:spcPct val="120000"/>
              </a:lnSpc>
              <a:buNone/>
            </a:pPr>
            <a:r>
              <a:rPr lang="zh-CN" altLang="en-US" sz="1400" dirty="0">
                <a:latin typeface="黑体" panose="02010609060101010101" pitchFamily="49" charset="-122"/>
                <a:ea typeface="黑体" panose="02010609060101010101" pitchFamily="49" charset="-122"/>
                <a:sym typeface="Arial" panose="020B0604020202020204" pitchFamily="34" charset="0"/>
              </a:rPr>
              <a:t>1）、审核主体改变：</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主管部门→专审会</a:t>
            </a:r>
            <a:r>
              <a:rPr lang="en-US" altLang="zh-CN" sz="1400" dirty="0">
                <a:latin typeface="黑体" panose="02010609060101010101" pitchFamily="49" charset="-122"/>
                <a:ea typeface="黑体" panose="02010609060101010101" pitchFamily="49" charset="-122"/>
                <a:sym typeface="Arial" panose="020B0604020202020204" pitchFamily="34" charset="0"/>
              </a:rPr>
              <a:t>”</a:t>
            </a:r>
            <a:endParaRPr lang="en-US" altLang="zh-CN"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20000"/>
              </a:lnSpc>
              <a:buNone/>
            </a:pPr>
            <a:r>
              <a:rPr lang="en-US" altLang="zh-CN" sz="1600" dirty="0">
                <a:latin typeface="黑体" panose="02010609060101010101" pitchFamily="49" charset="-122"/>
                <a:ea typeface="黑体" panose="02010609060101010101" pitchFamily="49" charset="-122"/>
                <a:sym typeface="宋体" panose="02010600030101010101" pitchFamily="2" charset="-122"/>
              </a:rPr>
              <a:t>        </a:t>
            </a:r>
            <a:r>
              <a:rPr lang="zh-CN" altLang="en-US" sz="1600" dirty="0">
                <a:latin typeface="黑体" panose="02010609060101010101" pitchFamily="49" charset="-122"/>
                <a:ea typeface="黑体" panose="02010609060101010101" pitchFamily="49" charset="-122"/>
                <a:sym typeface="宋体" panose="02010600030101010101" pitchFamily="2" charset="-122"/>
              </a:rPr>
              <a:t>（</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600" dirty="0">
                <a:latin typeface="黑体" panose="02010609060101010101" pitchFamily="49" charset="-122"/>
                <a:ea typeface="黑体" panose="02010609060101010101" pitchFamily="49" charset="-122"/>
                <a:sym typeface="宋体" panose="02010600030101010101" pitchFamily="2" charset="-122"/>
              </a:rPr>
              <a:t>专审会</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400" dirty="0">
                <a:latin typeface="黑体" panose="02010609060101010101" pitchFamily="49" charset="-122"/>
                <a:ea typeface="黑体" panose="02010609060101010101" pitchFamily="49" charset="-122"/>
                <a:sym typeface="宋体" panose="02010600030101010101" pitchFamily="2" charset="-122"/>
              </a:rPr>
              <a:t>的随机组成、负清单监督）</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en-US" altLang="zh-CN" sz="1600" dirty="0">
                <a:latin typeface="黑体" panose="02010609060101010101" pitchFamily="49" charset="-122"/>
                <a:ea typeface="黑体" panose="02010609060101010101" pitchFamily="49" charset="-122"/>
                <a:sym typeface="宋体" panose="02010600030101010101" pitchFamily="2" charset="-122"/>
              </a:rPr>
              <a:t>2</a:t>
            </a:r>
            <a:r>
              <a:rPr lang="zh-CN" altLang="en-US" sz="1400" dirty="0">
                <a:latin typeface="黑体" panose="02010609060101010101" pitchFamily="49" charset="-122"/>
                <a:ea typeface="黑体" panose="02010609060101010101" pitchFamily="49" charset="-122"/>
                <a:sym typeface="宋体" panose="02010600030101010101" pitchFamily="2" charset="-122"/>
              </a:rPr>
              <a:t>）、申请主体改变：</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zh-CN" altLang="en-US" sz="1400" dirty="0">
                <a:latin typeface="黑体" panose="02010609060101010101" pitchFamily="49" charset="-122"/>
                <a:ea typeface="黑体" panose="02010609060101010101" pitchFamily="49" charset="-122"/>
                <a:sym typeface="宋体" panose="02010600030101010101" pitchFamily="2" charset="-122"/>
              </a:rPr>
              <a:t>          科技成果产业化项目的申请主体有了新的变化：</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原来</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600" dirty="0">
                <a:latin typeface="黑体" panose="02010609060101010101" pitchFamily="49" charset="-122"/>
                <a:ea typeface="黑体" panose="02010609060101010101" pitchFamily="49" charset="-122"/>
                <a:sym typeface="宋体" panose="02010600030101010101" pitchFamily="2" charset="-122"/>
              </a:rPr>
              <a:t>科研机构或企业 </a:t>
            </a:r>
            <a:r>
              <a:rPr lang="en-US" altLang="zh-CN" sz="1600" dirty="0">
                <a:solidFill>
                  <a:srgbClr val="FF0000"/>
                </a:solidFill>
                <a:latin typeface="黑体" panose="02010609060101010101" pitchFamily="49" charset="-122"/>
                <a:ea typeface="黑体" panose="02010609060101010101" pitchFamily="49" charset="-122"/>
                <a:sym typeface="Arial" panose="020B0604020202020204" pitchFamily="34" charset="0"/>
              </a:rPr>
              <a:t>  </a:t>
            </a:r>
            <a:r>
              <a:rPr lang="zh-CN" altLang="en-US" sz="1600" dirty="0">
                <a:latin typeface="黑体" panose="02010609060101010101" pitchFamily="49" charset="-122"/>
                <a:ea typeface="黑体" panose="02010609060101010101" pitchFamily="49" charset="-122"/>
                <a:sym typeface="宋体" panose="02010600030101010101" pitchFamily="2" charset="-122"/>
              </a:rPr>
              <a:t>现在</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400" dirty="0">
                <a:latin typeface="黑体" panose="02010609060101010101" pitchFamily="49" charset="-122"/>
                <a:ea typeface="黑体" panose="02010609060101010101" pitchFamily="49" charset="-122"/>
                <a:sym typeface="宋体" panose="02010600030101010101" pitchFamily="2" charset="-122"/>
              </a:rPr>
              <a:t>只能是企业</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en-US" altLang="zh-CN" sz="1600" dirty="0">
                <a:latin typeface="黑体" panose="02010609060101010101" pitchFamily="49" charset="-122"/>
                <a:ea typeface="黑体" panose="02010609060101010101" pitchFamily="49" charset="-122"/>
                <a:sym typeface="宋体" panose="02010600030101010101" pitchFamily="2" charset="-122"/>
              </a:rPr>
              <a:t>3</a:t>
            </a:r>
            <a:r>
              <a:rPr lang="zh-CN" altLang="en-US" sz="1600" dirty="0">
                <a:latin typeface="黑体" panose="02010609060101010101" pitchFamily="49" charset="-122"/>
                <a:ea typeface="黑体" panose="02010609060101010101" pitchFamily="49" charset="-122"/>
                <a:sym typeface="宋体" panose="02010600030101010101" pitchFamily="2" charset="-122"/>
              </a:rPr>
              <a:t>）、审核程序改变：</a:t>
            </a:r>
            <a:r>
              <a:rPr lang="zh-CN" altLang="en-US" sz="1600" dirty="0">
                <a:latin typeface="宋体" panose="02010600030101010101" pitchFamily="2" charset="-122"/>
                <a:ea typeface="宋体" panose="02010600030101010101" pitchFamily="2" charset="-122"/>
                <a:sym typeface="宋体" panose="02010600030101010101" pitchFamily="2" charset="-122"/>
              </a:rPr>
              <a:t>★</a:t>
            </a:r>
            <a:r>
              <a:rPr lang="zh-CN" altLang="en-US" sz="1400" dirty="0">
                <a:latin typeface="黑体" panose="02010609060101010101" pitchFamily="49" charset="-122"/>
                <a:ea typeface="黑体" panose="02010609060101010101" pitchFamily="49" charset="-122"/>
                <a:sym typeface="宋体" panose="02010600030101010101" pitchFamily="2" charset="-122"/>
              </a:rPr>
              <a:t>例如：科技计划项目</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原来</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400" dirty="0">
                <a:latin typeface="黑体" panose="02010609060101010101" pitchFamily="49" charset="-122"/>
                <a:ea typeface="黑体" panose="02010609060101010101" pitchFamily="49" charset="-122"/>
                <a:sym typeface="宋体" panose="02010600030101010101" pitchFamily="2" charset="-122"/>
              </a:rPr>
              <a:t>申请受理、申报形式审查、评审、立项；</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现在</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600" dirty="0">
                <a:latin typeface="黑体" panose="02010609060101010101" pitchFamily="49" charset="-122"/>
                <a:ea typeface="黑体" panose="02010609060101010101" pitchFamily="49" charset="-122"/>
                <a:sym typeface="宋体" panose="02010600030101010101" pitchFamily="2" charset="-122"/>
              </a:rPr>
              <a:t>新增</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600" dirty="0">
                <a:latin typeface="黑体" panose="02010609060101010101" pitchFamily="49" charset="-122"/>
                <a:ea typeface="黑体" panose="02010609060101010101" pitchFamily="49" charset="-122"/>
                <a:sym typeface="宋体" panose="02010600030101010101" pitchFamily="2" charset="-122"/>
              </a:rPr>
              <a:t>预申报</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600" dirty="0">
                <a:latin typeface="黑体" panose="02010609060101010101" pitchFamily="49" charset="-122"/>
                <a:ea typeface="黑体" panose="02010609060101010101" pitchFamily="49" charset="-122"/>
                <a:sym typeface="宋体" panose="02010600030101010101" pitchFamily="2" charset="-122"/>
              </a:rPr>
              <a:t>预评审</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600" dirty="0">
                <a:latin typeface="黑体" panose="02010609060101010101" pitchFamily="49" charset="-122"/>
                <a:ea typeface="黑体" panose="02010609060101010101" pitchFamily="49" charset="-122"/>
                <a:sym typeface="宋体" panose="02010600030101010101" pitchFamily="2" charset="-122"/>
              </a:rPr>
              <a:t>；电子</a:t>
            </a:r>
            <a:r>
              <a:rPr lang="en-US" altLang="zh-CN" sz="1600" dirty="0">
                <a:latin typeface="黑体" panose="02010609060101010101" pitchFamily="49" charset="-122"/>
                <a:ea typeface="黑体" panose="02010609060101010101" pitchFamily="49" charset="-122"/>
                <a:sym typeface="宋体" panose="02010600030101010101" pitchFamily="2" charset="-122"/>
              </a:rPr>
              <a:t>+</a:t>
            </a:r>
            <a:r>
              <a:rPr lang="zh-CN" altLang="en-US" sz="1400" dirty="0">
                <a:latin typeface="黑体" panose="02010609060101010101" pitchFamily="49" charset="-122"/>
                <a:ea typeface="黑体" panose="02010609060101010101" pitchFamily="49" charset="-122"/>
                <a:sym typeface="宋体" panose="02010600030101010101" pitchFamily="2" charset="-122"/>
              </a:rPr>
              <a:t>纸质双申报；</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a:t>
            </a:r>
            <a:r>
              <a:rPr lang="zh-CN" altLang="en-US" sz="1600" dirty="0">
                <a:latin typeface="宋体" panose="02010600030101010101" pitchFamily="2" charset="-122"/>
                <a:ea typeface="宋体" panose="02010600030101010101" pitchFamily="2" charset="-122"/>
                <a:sym typeface="宋体" panose="02010600030101010101" pitchFamily="2" charset="-122"/>
              </a:rPr>
              <a:t>★</a:t>
            </a:r>
            <a:r>
              <a:rPr lang="zh-CN" altLang="en-US" sz="1400" dirty="0">
                <a:latin typeface="黑体" panose="02010609060101010101" pitchFamily="49" charset="-122"/>
                <a:ea typeface="黑体" panose="02010609060101010101" pitchFamily="49" charset="-122"/>
                <a:sym typeface="Arial" panose="020B0604020202020204" pitchFamily="34" charset="0"/>
              </a:rPr>
              <a:t>例如：文化产业项目评审</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20000"/>
              </a:lnSpc>
              <a:buNone/>
            </a:pPr>
            <a:r>
              <a:rPr lang="zh-CN" altLang="en-US" sz="1400" dirty="0">
                <a:latin typeface="黑体" panose="02010609060101010101" pitchFamily="49" charset="-122"/>
                <a:ea typeface="黑体" panose="02010609060101010101" pitchFamily="49" charset="-122"/>
                <a:sym typeface="Arial" panose="020B0604020202020204" pitchFamily="34" charset="0"/>
              </a:rPr>
              <a:t>         初审、初评、陈述答辩、评审、复核、现场勘踏等方式；</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20000"/>
              </a:lnSpc>
              <a:buNone/>
            </a:pPr>
            <a:r>
              <a:rPr lang="en-US" altLang="zh-CN" sz="1600" dirty="0">
                <a:latin typeface="黑体" panose="02010609060101010101" pitchFamily="49" charset="-122"/>
                <a:ea typeface="黑体" panose="02010609060101010101" pitchFamily="49" charset="-122"/>
                <a:sym typeface="Arial" panose="020B0604020202020204" pitchFamily="34" charset="0"/>
              </a:rPr>
              <a:t>4</a:t>
            </a:r>
            <a:r>
              <a:rPr lang="zh-CN" altLang="en-US" sz="1400" dirty="0">
                <a:latin typeface="黑体" panose="02010609060101010101" pitchFamily="49" charset="-122"/>
                <a:ea typeface="黑体" panose="02010609060101010101" pitchFamily="49" charset="-122"/>
                <a:sym typeface="Arial" panose="020B0604020202020204" pitchFamily="34" charset="0"/>
              </a:rPr>
              <a:t>）、督查力度改变：</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Arial" panose="020B0604020202020204" pitchFamily="34" charset="0"/>
              </a:rPr>
              <a:t>         加大惩戒力度，实施政策收回制；</a:t>
            </a:r>
            <a:r>
              <a:rPr lang="zh-CN" altLang="en-US" sz="1400" dirty="0">
                <a:latin typeface="黑体" panose="02010609060101010101" pitchFamily="49" charset="-122"/>
                <a:ea typeface="黑体" panose="02010609060101010101" pitchFamily="49" charset="-122"/>
                <a:sym typeface="宋体" panose="02010600030101010101" pitchFamily="2" charset="-122"/>
              </a:rPr>
              <a:t>一二产业项目督查增加了现</a:t>
            </a:r>
            <a:endParaRPr lang="zh-CN" altLang="en-US" sz="1400" dirty="0">
              <a:latin typeface="黑体" panose="02010609060101010101" pitchFamily="49" charset="-122"/>
              <a:ea typeface="黑体" panose="02010609060101010101" pitchFamily="49" charset="-122"/>
              <a:sym typeface="宋体" panose="02010600030101010101" pitchFamily="2" charset="-122"/>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场勘查环节；</a:t>
            </a:r>
            <a:r>
              <a:rPr lang="zh-CN" altLang="en-US" sz="1600" dirty="0">
                <a:latin typeface="黑体" panose="02010609060101010101" pitchFamily="49" charset="-122"/>
                <a:ea typeface="黑体" panose="02010609060101010101" pitchFamily="49" charset="-122"/>
                <a:sym typeface="Arial" panose="020B0604020202020204" pitchFamily="34" charset="0"/>
              </a:rPr>
              <a:t>实施政策使用</a:t>
            </a:r>
            <a:r>
              <a:rPr lang="en-US" altLang="zh-CN" sz="1600" dirty="0">
                <a:latin typeface="黑体" panose="02010609060101010101" pitchFamily="49" charset="-122"/>
                <a:ea typeface="黑体" panose="02010609060101010101" pitchFamily="49" charset="-122"/>
                <a:sym typeface="Arial" panose="020B0604020202020204" pitchFamily="34" charset="0"/>
              </a:rPr>
              <a:t>“</a:t>
            </a:r>
            <a:r>
              <a:rPr lang="zh-CN" altLang="en-US" sz="1600" dirty="0">
                <a:latin typeface="黑体" panose="02010609060101010101" pitchFamily="49" charset="-122"/>
                <a:ea typeface="黑体" panose="02010609060101010101" pitchFamily="49" charset="-122"/>
                <a:sym typeface="Arial" panose="020B0604020202020204" pitchFamily="34" charset="0"/>
              </a:rPr>
              <a:t>负面清单</a:t>
            </a:r>
            <a:r>
              <a:rPr lang="en-US" altLang="zh-CN" sz="1600" dirty="0">
                <a:latin typeface="黑体" panose="02010609060101010101" pitchFamily="49" charset="-122"/>
                <a:ea typeface="黑体" panose="02010609060101010101" pitchFamily="49" charset="-122"/>
                <a:sym typeface="Arial" panose="020B0604020202020204" pitchFamily="34" charset="0"/>
              </a:rPr>
              <a:t>”</a:t>
            </a:r>
            <a:r>
              <a:rPr lang="zh-CN" altLang="en-US" sz="1400" dirty="0">
                <a:latin typeface="黑体" panose="02010609060101010101" pitchFamily="49" charset="-122"/>
                <a:ea typeface="黑体" panose="02010609060101010101" pitchFamily="49" charset="-122"/>
                <a:sym typeface="Arial" panose="020B0604020202020204" pitchFamily="34" charset="0"/>
              </a:rPr>
              <a:t>制；</a:t>
            </a:r>
            <a:endParaRPr lang="zh-CN" altLang="en-US" sz="1400" dirty="0">
              <a:latin typeface="黑体" panose="02010609060101010101" pitchFamily="49" charset="-122"/>
              <a:ea typeface="黑体" panose="02010609060101010101" pitchFamily="49" charset="-122"/>
              <a:sym typeface="Arial" panose="020B0604020202020204" pitchFamily="34" charset="0"/>
            </a:endParaRPr>
          </a:p>
          <a:p>
            <a:pPr marL="0" indent="0">
              <a:lnSpc>
                <a:spcPct val="120000"/>
              </a:lnSpc>
              <a:buNone/>
            </a:pPr>
            <a:r>
              <a:rPr lang="zh-CN" altLang="en-US" sz="1600" dirty="0">
                <a:latin typeface="黑体" panose="02010609060101010101" pitchFamily="49" charset="-122"/>
                <a:ea typeface="黑体" panose="02010609060101010101" pitchFamily="49" charset="-122"/>
                <a:sym typeface="宋体" panose="02010600030101010101" pitchFamily="2" charset="-122"/>
              </a:rPr>
              <a:t>    总之，改革后的申报方式要具有</a:t>
            </a:r>
            <a:r>
              <a:rPr lang="zh-CN" altLang="en-US" sz="1600" b="1" dirty="0">
                <a:solidFill>
                  <a:srgbClr val="FF0000"/>
                </a:solidFill>
                <a:latin typeface="黑体" panose="02010609060101010101" pitchFamily="49" charset="-122"/>
                <a:ea typeface="黑体" panose="02010609060101010101" pitchFamily="49" charset="-122"/>
                <a:sym typeface="宋体" panose="02010600030101010101" pitchFamily="2" charset="-122"/>
              </a:rPr>
              <a:t>公开性、公正性、公平性、透明性</a:t>
            </a:r>
            <a:r>
              <a:rPr lang="zh-CN" altLang="en-US" sz="1600" dirty="0">
                <a:latin typeface="黑体" panose="02010609060101010101" pitchFamily="49" charset="-122"/>
                <a:ea typeface="黑体" panose="02010609060101010101" pitchFamily="49" charset="-122"/>
                <a:sym typeface="宋体" panose="02010600030101010101" pitchFamily="2" charset="-122"/>
              </a:rPr>
              <a:t>。是革命性改变，标志着国家对企业的</a:t>
            </a:r>
            <a:r>
              <a:rPr lang="zh-CN" altLang="en-US" sz="1600" b="1" dirty="0">
                <a:solidFill>
                  <a:srgbClr val="FF0000"/>
                </a:solidFill>
                <a:latin typeface="黑体" panose="02010609060101010101" pitchFamily="49" charset="-122"/>
                <a:ea typeface="黑体" panose="02010609060101010101" pitchFamily="49" charset="-122"/>
                <a:sym typeface="宋体" panose="02010600030101010101" pitchFamily="2" charset="-122"/>
              </a:rPr>
              <a:t>扶持政策进入普惠时代</a:t>
            </a:r>
            <a:r>
              <a:rPr lang="zh-CN" altLang="en-US" sz="1600" dirty="0">
                <a:latin typeface="黑体" panose="02010609060101010101" pitchFamily="49" charset="-122"/>
                <a:ea typeface="黑体" panose="02010609060101010101" pitchFamily="49" charset="-122"/>
                <a:sym typeface="宋体" panose="02010600030101010101" pitchFamily="2" charset="-122"/>
              </a:rPr>
              <a:t>！</a:t>
            </a:r>
            <a:endParaRPr lang="zh-CN" altLang="en-US" sz="1600" dirty="0">
              <a:latin typeface="黑体" panose="02010609060101010101" pitchFamily="49" charset="-122"/>
              <a:ea typeface="黑体" panose="02010609060101010101" pitchFamily="49" charset="-122"/>
              <a:sym typeface="宋体" panose="02010600030101010101" pitchFamily="2" charset="-122"/>
            </a:endParaRPr>
          </a:p>
          <a:p>
            <a:pPr>
              <a:lnSpc>
                <a:spcPct val="120000"/>
              </a:lnSpc>
            </a:pPr>
            <a:endParaRPr lang="zh-CN" altLang="en-US" dirty="0">
              <a:latin typeface="黑体" panose="02010609060101010101" pitchFamily="49" charset="-122"/>
              <a:ea typeface="黑体" panose="02010609060101010101" pitchFamily="49" charset="-122"/>
              <a:sym typeface="宋体" panose="02010600030101010101" pitchFamily="2" charset="-122"/>
            </a:endParaRPr>
          </a:p>
          <a:p>
            <a:pPr marL="0" indent="0">
              <a:buNone/>
            </a:pPr>
            <a:endParaRPr lang="zh-CN" altLang="en-US"/>
          </a:p>
        </p:txBody>
      </p:sp>
      <p:sp>
        <p:nvSpPr>
          <p:cNvPr id="30722" name="文本框 1"/>
          <p:cNvSpPr txBox="1"/>
          <p:nvPr/>
        </p:nvSpPr>
        <p:spPr>
          <a:xfrm>
            <a:off x="870585" y="374333"/>
            <a:ext cx="5910263" cy="521970"/>
          </a:xfrm>
          <a:prstGeom prst="rect">
            <a:avLst/>
          </a:prstGeom>
          <a:noFill/>
          <a:ln w="9525">
            <a:noFill/>
          </a:ln>
        </p:spPr>
        <p:txBody>
          <a:bodyPr wrap="square" anchor="t">
            <a:spAutoFit/>
          </a:bodyPr>
          <a:p>
            <a:pPr algn="ct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第二部分 2017年扶持政策</a:t>
            </a:r>
            <a:r>
              <a:rPr lang="zh-CN" altLang="en-US" b="1"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“七变”</a:t>
            </a:r>
            <a:endParaRPr lang="zh-CN" altLang="en-US" sz="2800" b="1"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Oval 5"/>
          <p:cNvSpPr/>
          <p:nvPr/>
        </p:nvSpPr>
        <p:spPr>
          <a:xfrm>
            <a:off x="5779770" y="2096770"/>
            <a:ext cx="699135" cy="64643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38" name="Oval 14"/>
          <p:cNvSpPr/>
          <p:nvPr/>
        </p:nvSpPr>
        <p:spPr>
          <a:xfrm>
            <a:off x="6026608" y="409260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35" name="Oval 9"/>
          <p:cNvSpPr/>
          <p:nvPr/>
        </p:nvSpPr>
        <p:spPr>
          <a:xfrm>
            <a:off x="2805889" y="3154235"/>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5" name="Oval 9"/>
          <p:cNvSpPr/>
          <p:nvPr/>
        </p:nvSpPr>
        <p:spPr>
          <a:xfrm>
            <a:off x="5779594" y="3153600"/>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26" name="Oval 5"/>
          <p:cNvSpPr/>
          <p:nvPr/>
        </p:nvSpPr>
        <p:spPr>
          <a:xfrm>
            <a:off x="3119084" y="4512342"/>
            <a:ext cx="306303" cy="306303"/>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
        <p:nvSpPr>
          <p:cNvPr id="8" name="Oval 14"/>
          <p:cNvSpPr/>
          <p:nvPr/>
        </p:nvSpPr>
        <p:spPr>
          <a:xfrm>
            <a:off x="3425013" y="1893602"/>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p>
            <a:pPr algn="ctr"/>
            <a:endParaRPr lang="en-US"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8" grpId="0" bldLvl="0" animBg="1"/>
      <p:bldP spid="35" grpId="0" bldLvl="0" animBg="1"/>
      <p:bldP spid="5" grpId="0" bldLvl="0" animBg="1"/>
      <p:bldP spid="26" grpId="0" bldLvl="0" animBg="1"/>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89605" y="544195"/>
            <a:ext cx="2745105" cy="368300"/>
          </a:xfrm>
          <a:prstGeom prst="rect">
            <a:avLst/>
          </a:prstGeom>
          <a:noFill/>
        </p:spPr>
        <p:txBody>
          <a:bodyPr wrap="none" rtlCol="0" anchor="t">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第三部分 政策概览</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&amp;</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解读</a:t>
            </a:r>
            <a:endParaRPr lang="zh-CN" altLang="en-US"/>
          </a:p>
        </p:txBody>
      </p:sp>
      <p:graphicFrame>
        <p:nvGraphicFramePr>
          <p:cNvPr id="5" name="内容占位符 4"/>
          <p:cNvGraphicFramePr/>
          <p:nvPr>
            <p:ph idx="1"/>
          </p:nvPr>
        </p:nvGraphicFramePr>
        <p:xfrm>
          <a:off x="555625" y="1081405"/>
          <a:ext cx="8229600" cy="3992880"/>
        </p:xfrm>
        <a:graphic>
          <a:graphicData uri="http://schemas.openxmlformats.org/drawingml/2006/table">
            <a:tbl>
              <a:tblPr firstRow="1" bandRow="1">
                <a:tableStyleId>{21E4AEA4-8DFA-4A89-87EB-49C32662AFE0}</a:tableStyleId>
              </a:tblPr>
              <a:tblGrid>
                <a:gridCol w="979805"/>
                <a:gridCol w="7249795"/>
              </a:tblGrid>
              <a:tr h="396240">
                <a:tc>
                  <a:txBody>
                    <a:bodyPr/>
                    <a:p>
                      <a:pPr algn="ctr">
                        <a:buNone/>
                      </a:pPr>
                      <a:r>
                        <a:rPr lang="zh-CN" altLang="zh-CN" sz="2000"/>
                        <a:t>序号</a:t>
                      </a:r>
                      <a:endParaRPr lang="zh-CN" altLang="zh-CN" sz="2000"/>
                    </a:p>
                  </a:txBody>
                  <a:tcPr/>
                </a:tc>
                <a:tc>
                  <a:txBody>
                    <a:bodyPr/>
                    <a:p>
                      <a:pPr algn="ctr">
                        <a:buNone/>
                      </a:pPr>
                      <a:r>
                        <a:rPr lang="zh-CN" altLang="en-US" sz="2000"/>
                        <a:t>全国政策</a:t>
                      </a:r>
                      <a:endParaRPr lang="zh-CN" altLang="en-US" sz="2000"/>
                    </a:p>
                  </a:txBody>
                  <a:tcPr/>
                </a:tc>
              </a:tr>
              <a:tr h="381000">
                <a:tc>
                  <a:txBody>
                    <a:bodyPr/>
                    <a:p>
                      <a:pPr algn="ctr">
                        <a:buNone/>
                      </a:pPr>
                      <a:r>
                        <a:rPr lang="en-US" altLang="zh-CN" sz="2000"/>
                        <a:t>1</a:t>
                      </a:r>
                      <a:endParaRPr lang="en-US" altLang="zh-CN" sz="2000"/>
                    </a:p>
                  </a:txBody>
                  <a:tcPr/>
                </a:tc>
                <a:tc>
                  <a:txBody>
                    <a:bodyPr/>
                    <a:p>
                      <a:pPr>
                        <a:buNone/>
                      </a:pPr>
                      <a:r>
                        <a:rPr lang="zh-CN" altLang="en-US" sz="1600" dirty="0">
                          <a:effectLst>
                            <a:outerShdw blurRad="38100" dist="19050" dir="2700000" algn="tl" rotWithShape="0">
                              <a:schemeClr val="dk1">
                                <a:alpha val="40000"/>
                              </a:schemeClr>
                            </a:outerShdw>
                          </a:effectLst>
                          <a:latin typeface="+mn-ea"/>
                          <a:sym typeface="+mn-ea"/>
                        </a:rPr>
                        <a:t>《关于金融支持经济结构调整和转型升级的指导意见》国办发〔2013〕67号</a:t>
                      </a:r>
                      <a:endParaRPr lang="zh-CN" altLang="en-US" sz="1600" dirty="0">
                        <a:effectLst>
                          <a:outerShdw blurRad="38100" dist="19050" dir="2700000" algn="tl" rotWithShape="0">
                            <a:schemeClr val="dk1">
                              <a:alpha val="40000"/>
                            </a:schemeClr>
                          </a:outerShdw>
                        </a:effectLst>
                        <a:latin typeface="+mn-ea"/>
                        <a:sym typeface="+mn-ea"/>
                      </a:endParaRPr>
                    </a:p>
                  </a:txBody>
                  <a:tcPr/>
                </a:tc>
              </a:tr>
              <a:tr h="396240">
                <a:tc>
                  <a:txBody>
                    <a:bodyPr/>
                    <a:p>
                      <a:pPr algn="ctr">
                        <a:buNone/>
                      </a:pPr>
                      <a:r>
                        <a:rPr lang="en-US" altLang="zh-CN" sz="2000"/>
                        <a:t>2</a:t>
                      </a:r>
                      <a:endParaRPr lang="en-US" altLang="zh-CN" sz="2000"/>
                    </a:p>
                  </a:txBody>
                  <a:tcPr/>
                </a:tc>
                <a:tc>
                  <a:txBody>
                    <a:bodyPr/>
                    <a:p>
                      <a:pPr>
                        <a:buNone/>
                      </a:pPr>
                      <a:r>
                        <a:rPr lang="zh-CN" altLang="en-US" sz="1600" dirty="0">
                          <a:effectLst>
                            <a:outerShdw blurRad="38100" dist="19050" dir="2700000" algn="tl" rotWithShape="0">
                              <a:schemeClr val="dk1">
                                <a:alpha val="40000"/>
                              </a:schemeClr>
                            </a:outerShdw>
                          </a:effectLst>
                          <a:latin typeface="+mn-ea"/>
                          <a:sym typeface="+mn-ea"/>
                        </a:rPr>
                        <a:t>《国务院关于推进文化创意和设计服务与相关产业融合发展的若干意见》</a:t>
                      </a:r>
                      <a:endParaRPr lang="zh-CN" altLang="en-US" sz="1600" dirty="0">
                        <a:effectLst>
                          <a:outerShdw blurRad="38100" dist="19050" dir="2700000" algn="tl" rotWithShape="0">
                            <a:schemeClr val="dk1">
                              <a:alpha val="40000"/>
                            </a:schemeClr>
                          </a:outerShdw>
                        </a:effectLst>
                        <a:latin typeface="+mn-ea"/>
                      </a:endParaRPr>
                    </a:p>
                  </a:txBody>
                  <a:tcPr/>
                </a:tc>
              </a:tr>
              <a:tr h="396240">
                <a:tc>
                  <a:txBody>
                    <a:bodyPr/>
                    <a:p>
                      <a:pPr algn="ctr">
                        <a:buNone/>
                      </a:pPr>
                      <a:r>
                        <a:rPr lang="en-US" altLang="zh-CN" sz="2000"/>
                        <a:t>3</a:t>
                      </a:r>
                      <a:endParaRPr lang="en-US" altLang="zh-CN" sz="2000"/>
                    </a:p>
                  </a:txBody>
                  <a:tcPr/>
                </a:tc>
                <a:tc>
                  <a:txBody>
                    <a:bodyPr/>
                    <a:p>
                      <a:pPr>
                        <a:buNone/>
                      </a:pPr>
                      <a:r>
                        <a:rPr lang="zh-CN" altLang="en-US" sz="1600" dirty="0">
                          <a:effectLst>
                            <a:outerShdw blurRad="38100" dist="19050" dir="2700000" algn="tl" rotWithShape="0">
                              <a:schemeClr val="dk1">
                                <a:alpha val="40000"/>
                              </a:schemeClr>
                            </a:outerShdw>
                          </a:effectLst>
                          <a:latin typeface="+mn-ea"/>
                          <a:sym typeface="+mn-ea"/>
                        </a:rPr>
                        <a:t>《推进普惠金融发展规划（2016-2020年）》（国发〔2015〕74号）</a:t>
                      </a:r>
                      <a:endParaRPr lang="zh-CN" altLang="en-US" sz="1600" dirty="0">
                        <a:effectLst>
                          <a:outerShdw blurRad="38100" dist="19050" dir="2700000" algn="tl" rotWithShape="0">
                            <a:schemeClr val="dk1">
                              <a:alpha val="40000"/>
                            </a:schemeClr>
                          </a:outerShdw>
                        </a:effectLst>
                        <a:latin typeface="+mn-ea"/>
                      </a:endParaRPr>
                    </a:p>
                  </a:txBody>
                  <a:tcPr/>
                </a:tc>
              </a:tr>
              <a:tr h="396240">
                <a:tc>
                  <a:txBody>
                    <a:bodyPr/>
                    <a:p>
                      <a:pPr algn="ctr">
                        <a:buNone/>
                      </a:pPr>
                      <a:r>
                        <a:rPr lang="en-US" altLang="zh-CN" sz="2000"/>
                        <a:t>4</a:t>
                      </a:r>
                      <a:endParaRPr lang="en-US" altLang="zh-CN" sz="2000"/>
                    </a:p>
                  </a:txBody>
                  <a:tcPr/>
                </a:tc>
                <a:tc>
                  <a:txBody>
                    <a:bodyPr/>
                    <a:p>
                      <a:pPr algn="l">
                        <a:buNone/>
                      </a:pPr>
                      <a:r>
                        <a:rPr lang="en-US" altLang="zh-CN" sz="1600" dirty="0">
                          <a:effectLst>
                            <a:outerShdw blurRad="38100" dist="19050" dir="2700000" algn="tl" rotWithShape="0">
                              <a:schemeClr val="dk1">
                                <a:alpha val="40000"/>
                              </a:schemeClr>
                            </a:outerShdw>
                          </a:effectLst>
                          <a:latin typeface="+mn-ea"/>
                        </a:rPr>
                        <a:t> </a:t>
                      </a:r>
                      <a:r>
                        <a:rPr lang="zh-CN" altLang="en-US" sz="1600" dirty="0">
                          <a:effectLst>
                            <a:outerShdw blurRad="38100" dist="19050" dir="2700000" algn="tl" rotWithShape="0">
                              <a:schemeClr val="dk1">
                                <a:alpha val="40000"/>
                              </a:schemeClr>
                            </a:outerShdw>
                          </a:effectLst>
                          <a:latin typeface="+mn-ea"/>
                        </a:rPr>
                        <a:t>财政部 税务总局关于延续支持农村金融发展有关税收政策</a:t>
                      </a:r>
                      <a:endParaRPr lang="zh-CN" altLang="en-US" sz="1600" dirty="0">
                        <a:effectLst>
                          <a:outerShdw blurRad="38100" dist="19050" dir="2700000" algn="tl" rotWithShape="0">
                            <a:schemeClr val="dk1">
                              <a:alpha val="40000"/>
                            </a:schemeClr>
                          </a:outerShdw>
                        </a:effectLst>
                        <a:latin typeface="+mn-ea"/>
                      </a:endParaRPr>
                    </a:p>
                  </a:txBody>
                  <a:tcPr/>
                </a:tc>
              </a:tr>
              <a:tr h="397510">
                <a:tc>
                  <a:txBody>
                    <a:bodyPr/>
                    <a:p>
                      <a:pPr algn="ctr">
                        <a:buNone/>
                      </a:pPr>
                      <a:r>
                        <a:rPr lang="en-US" altLang="zh-CN" sz="2000"/>
                        <a:t>5</a:t>
                      </a:r>
                      <a:endParaRPr lang="en-US" altLang="zh-CN" sz="2000"/>
                    </a:p>
                  </a:txBody>
                  <a:tcPr/>
                </a:tc>
                <a:tc>
                  <a:txBody>
                    <a:bodyPr/>
                    <a:p>
                      <a:pPr algn="l">
                        <a:buNone/>
                      </a:pPr>
                      <a:r>
                        <a:rPr lang="en-US" altLang="zh-CN" sz="1600" dirty="0">
                          <a:effectLst>
                            <a:outerShdw blurRad="38100" dist="19050" dir="2700000" algn="tl" rotWithShape="0">
                              <a:schemeClr val="dk1">
                                <a:alpha val="40000"/>
                              </a:schemeClr>
                            </a:outerShdw>
                          </a:effectLst>
                          <a:latin typeface="+mn-ea"/>
                        </a:rPr>
                        <a:t> </a:t>
                      </a:r>
                      <a:r>
                        <a:rPr lang="zh-CN" altLang="en-US" sz="1600" dirty="0">
                          <a:effectLst>
                            <a:outerShdw blurRad="38100" dist="19050" dir="2700000" algn="tl" rotWithShape="0">
                              <a:schemeClr val="dk1">
                                <a:alpha val="40000"/>
                              </a:schemeClr>
                            </a:outerShdw>
                          </a:effectLst>
                          <a:latin typeface="+mn-ea"/>
                        </a:rPr>
                        <a:t>发改委等部门进一步利用开发性和政策性金融推进林业生态建设的通知</a:t>
                      </a:r>
                      <a:endParaRPr lang="zh-CN" altLang="en-US" sz="1600" dirty="0">
                        <a:effectLst>
                          <a:outerShdw blurRad="38100" dist="19050" dir="2700000" algn="tl" rotWithShape="0">
                            <a:schemeClr val="dk1">
                              <a:alpha val="40000"/>
                            </a:schemeClr>
                          </a:outerShdw>
                        </a:effectLst>
                        <a:latin typeface="+mn-ea"/>
                      </a:endParaRPr>
                    </a:p>
                  </a:txBody>
                  <a:tcPr/>
                </a:tc>
              </a:tr>
              <a:tr h="381000">
                <a:tc>
                  <a:txBody>
                    <a:bodyPr/>
                    <a:p>
                      <a:pPr algn="ctr">
                        <a:buNone/>
                      </a:pPr>
                      <a:r>
                        <a:rPr lang="en-US" altLang="zh-CN" sz="2000"/>
                        <a:t>6</a:t>
                      </a:r>
                      <a:endParaRPr lang="en-US" altLang="zh-CN" sz="2000"/>
                    </a:p>
                  </a:txBody>
                  <a:tcPr/>
                </a:tc>
                <a:tc>
                  <a:txBody>
                    <a:bodyPr/>
                    <a:p>
                      <a:pPr>
                        <a:buNone/>
                      </a:pPr>
                      <a:r>
                        <a:rPr lang="en-US" altLang="zh-CN" sz="1600" dirty="0">
                          <a:effectLst>
                            <a:outerShdw blurRad="38100" dist="19050" dir="2700000" algn="tl" rotWithShape="0">
                              <a:schemeClr val="dk1">
                                <a:alpha val="40000"/>
                              </a:schemeClr>
                            </a:outerShdw>
                          </a:effectLst>
                          <a:latin typeface="+mn-ea"/>
                        </a:rPr>
                        <a:t> </a:t>
                      </a:r>
                      <a:r>
                        <a:rPr lang="zh-CN" altLang="en-US" sz="1600" dirty="0">
                          <a:effectLst>
                            <a:outerShdw blurRad="38100" dist="19050" dir="2700000" algn="tl" rotWithShape="0">
                              <a:schemeClr val="dk1">
                                <a:alpha val="40000"/>
                              </a:schemeClr>
                            </a:outerShdw>
                          </a:effectLst>
                          <a:latin typeface="+mn-ea"/>
                        </a:rPr>
                        <a:t>国务院关于进一步引导和规范境外投资方向指导意见的通知</a:t>
                      </a:r>
                      <a:endParaRPr lang="zh-CN" altLang="en-US" sz="1600" dirty="0">
                        <a:effectLst>
                          <a:outerShdw blurRad="38100" dist="19050" dir="2700000" algn="tl" rotWithShape="0">
                            <a:schemeClr val="dk1">
                              <a:alpha val="40000"/>
                            </a:schemeClr>
                          </a:outerShdw>
                        </a:effectLst>
                        <a:latin typeface="+mn-ea"/>
                      </a:endParaRPr>
                    </a:p>
                  </a:txBody>
                  <a:tcPr/>
                </a:tc>
              </a:tr>
            </a:tbl>
          </a:graphicData>
        </a:graphic>
      </p:graphicFrame>
      <p:graphicFrame>
        <p:nvGraphicFramePr>
          <p:cNvPr id="9" name="表格 8"/>
          <p:cNvGraphicFramePr/>
          <p:nvPr/>
        </p:nvGraphicFramePr>
        <p:xfrm>
          <a:off x="555625" y="4019550"/>
          <a:ext cx="8229600" cy="2377440"/>
        </p:xfrm>
        <a:graphic>
          <a:graphicData uri="http://schemas.openxmlformats.org/drawingml/2006/table">
            <a:tbl>
              <a:tblPr firstRow="1" bandRow="1">
                <a:tableStyleId>{21E4AEA4-8DFA-4A89-87EB-49C32662AFE0}</a:tableStyleId>
              </a:tblPr>
              <a:tblGrid>
                <a:gridCol w="979805"/>
                <a:gridCol w="7249795"/>
              </a:tblGrid>
              <a:tr h="396240">
                <a:tc>
                  <a:txBody>
                    <a:bodyPr/>
                    <a:p>
                      <a:pPr algn="ctr">
                        <a:buNone/>
                      </a:pPr>
                      <a:r>
                        <a:rPr lang="en-US" altLang="zh-CN" sz="2000"/>
                        <a:t>7</a:t>
                      </a:r>
                      <a:endParaRPr lang="en-US" altLang="zh-CN" sz="2000"/>
                    </a:p>
                  </a:txBody>
                  <a:tcPr/>
                </a:tc>
                <a:tc>
                  <a:txBody>
                    <a:bodyPr/>
                    <a:p>
                      <a:pPr algn="ctr">
                        <a:buNone/>
                      </a:pPr>
                      <a:r>
                        <a:rPr lang="zh-CN" altLang="en-US" sz="2000"/>
                        <a:t>其他省份政策</a:t>
                      </a:r>
                      <a:endParaRPr lang="zh-CN" altLang="en-US" sz="2000"/>
                    </a:p>
                  </a:txBody>
                  <a:tcPr/>
                </a:tc>
              </a:tr>
              <a:tr h="396240">
                <a:tc>
                  <a:txBody>
                    <a:bodyPr/>
                    <a:p>
                      <a:pPr algn="ctr">
                        <a:buNone/>
                      </a:pPr>
                      <a:r>
                        <a:rPr lang="en-US" altLang="zh-CN" sz="2000"/>
                        <a:t>8</a:t>
                      </a:r>
                      <a:endParaRPr lang="en-US" altLang="zh-CN" sz="2000"/>
                    </a:p>
                  </a:txBody>
                  <a:tcPr/>
                </a:tc>
                <a:tc>
                  <a:txBody>
                    <a:bodyPr/>
                    <a:p>
                      <a:pPr algn="l">
                        <a:buNone/>
                      </a:pPr>
                      <a:r>
                        <a:rPr lang="zh-CN" altLang="en-US" sz="1600" dirty="0">
                          <a:effectLst>
                            <a:outerShdw blurRad="38100" dist="19050" dir="2700000" algn="tl" rotWithShape="0">
                              <a:schemeClr val="dk1">
                                <a:alpha val="40000"/>
                              </a:schemeClr>
                            </a:outerShdw>
                          </a:effectLst>
                          <a:latin typeface="+mn-ea"/>
                        </a:rPr>
                        <a:t> </a:t>
                      </a:r>
                      <a:r>
                        <a:rPr lang="zh-CN" altLang="en-US" sz="1600" dirty="0">
                          <a:effectLst>
                            <a:outerShdw blurRad="38100" dist="19050" dir="2700000" algn="tl" rotWithShape="0">
                              <a:schemeClr val="dk1">
                                <a:alpha val="40000"/>
                              </a:schemeClr>
                            </a:outerShdw>
                          </a:effectLst>
                          <a:latin typeface="+mn-ea"/>
                          <a:sym typeface="+mn-ea"/>
                        </a:rPr>
                        <a:t>北京市印发《促进科技金融深度融合创新发展支持资金管理办法》</a:t>
                      </a:r>
                      <a:endParaRPr lang="zh-CN" altLang="en-US" sz="1600" dirty="0">
                        <a:effectLst>
                          <a:outerShdw blurRad="38100" dist="19050" dir="2700000" algn="tl" rotWithShape="0">
                            <a:schemeClr val="dk1">
                              <a:alpha val="40000"/>
                            </a:schemeClr>
                          </a:outerShdw>
                        </a:effectLst>
                        <a:latin typeface="+mn-ea"/>
                      </a:endParaRPr>
                    </a:p>
                  </a:txBody>
                  <a:tcPr/>
                </a:tc>
              </a:tr>
              <a:tr h="396240">
                <a:tc>
                  <a:txBody>
                    <a:bodyPr/>
                    <a:p>
                      <a:pPr algn="ctr">
                        <a:buNone/>
                      </a:pPr>
                      <a:r>
                        <a:rPr lang="en-US" altLang="zh-CN" sz="2000"/>
                        <a:t>9</a:t>
                      </a:r>
                      <a:endParaRPr lang="en-US" altLang="zh-CN" sz="2000"/>
                    </a:p>
                  </a:txBody>
                  <a:tcPr/>
                </a:tc>
                <a:tc>
                  <a:txBody>
                    <a:bodyPr/>
                    <a:p>
                      <a:pPr algn="l">
                        <a:buNone/>
                      </a:pPr>
                      <a:r>
                        <a:rPr lang="zh-CN" altLang="en-US" sz="1600" dirty="0">
                          <a:effectLst>
                            <a:outerShdw blurRad="38100" dist="19050" dir="2700000" algn="tl" rotWithShape="0">
                              <a:schemeClr val="dk1">
                                <a:alpha val="40000"/>
                              </a:schemeClr>
                            </a:outerShdw>
                          </a:effectLst>
                          <a:latin typeface="+mn-ea"/>
                        </a:rPr>
                        <a:t> </a:t>
                      </a:r>
                      <a:r>
                        <a:rPr lang="zh-CN" altLang="en-US" sz="1600" dirty="0">
                          <a:effectLst>
                            <a:outerShdw blurRad="38100" dist="19050" dir="2700000" algn="tl" rotWithShape="0">
                              <a:schemeClr val="dk1">
                                <a:alpha val="40000"/>
                              </a:schemeClr>
                            </a:outerShdw>
                          </a:effectLst>
                          <a:latin typeface="+mn-ea"/>
                          <a:sym typeface="+mn-ea"/>
                        </a:rPr>
                        <a:t>福建省关于促进科技和金融结合实施意见的通知</a:t>
                      </a:r>
                      <a:endParaRPr lang="zh-CN" altLang="en-US" sz="1600" dirty="0">
                        <a:effectLst>
                          <a:outerShdw blurRad="38100" dist="19050" dir="2700000" algn="tl" rotWithShape="0">
                            <a:schemeClr val="dk1">
                              <a:alpha val="40000"/>
                            </a:schemeClr>
                          </a:outerShdw>
                        </a:effectLst>
                        <a:latin typeface="+mn-ea"/>
                      </a:endParaRPr>
                    </a:p>
                  </a:txBody>
                  <a:tcPr/>
                </a:tc>
              </a:tr>
              <a:tr h="396240">
                <a:tc>
                  <a:txBody>
                    <a:bodyPr/>
                    <a:p>
                      <a:pPr algn="ctr">
                        <a:buNone/>
                      </a:pPr>
                      <a:r>
                        <a:rPr lang="en-US" altLang="zh-CN" sz="2000"/>
                        <a:t>10</a:t>
                      </a:r>
                      <a:endParaRPr lang="en-US" altLang="zh-CN" sz="2000"/>
                    </a:p>
                  </a:txBody>
                  <a:tcPr/>
                </a:tc>
                <a:tc>
                  <a:txBody>
                    <a:bodyPr/>
                    <a:p>
                      <a:pPr>
                        <a:buNone/>
                      </a:pPr>
                      <a:r>
                        <a:rPr lang="en-US" altLang="zh-CN" sz="1600" dirty="0">
                          <a:effectLst>
                            <a:outerShdw blurRad="38100" dist="19050" dir="2700000" algn="tl" rotWithShape="0">
                              <a:schemeClr val="dk1">
                                <a:alpha val="40000"/>
                              </a:schemeClr>
                            </a:outerShdw>
                          </a:effectLst>
                          <a:latin typeface="+mn-ea"/>
                          <a:sym typeface="+mn-ea"/>
                        </a:rPr>
                        <a:t> </a:t>
                      </a:r>
                      <a:r>
                        <a:rPr lang="zh-CN" altLang="en-US" sz="1600" dirty="0">
                          <a:effectLst>
                            <a:outerShdw blurRad="38100" dist="19050" dir="2700000" algn="tl" rotWithShape="0">
                              <a:schemeClr val="dk1">
                                <a:alpha val="40000"/>
                              </a:schemeClr>
                            </a:outerShdw>
                          </a:effectLst>
                          <a:latin typeface="+mn-ea"/>
                          <a:sym typeface="+mn-ea"/>
                        </a:rPr>
                        <a:t>吉林省印发《金融业发展“十三五”规划》</a:t>
                      </a:r>
                      <a:endParaRPr lang="en-US" altLang="zh-CN" sz="2000"/>
                    </a:p>
                  </a:txBody>
                  <a:tcPr/>
                </a:tc>
              </a:tr>
              <a:tr h="396240">
                <a:tc>
                  <a:txBody>
                    <a:bodyPr/>
                    <a:p>
                      <a:pPr algn="ctr">
                        <a:buNone/>
                      </a:pPr>
                      <a:r>
                        <a:rPr lang="en-US" altLang="zh-CN" sz="2000"/>
                        <a:t>11</a:t>
                      </a:r>
                      <a:endParaRPr lang="en-US" altLang="zh-CN" sz="2000"/>
                    </a:p>
                  </a:txBody>
                  <a:tcPr/>
                </a:tc>
                <a:tc>
                  <a:txBody>
                    <a:bodyPr/>
                    <a:p>
                      <a:pPr algn="l">
                        <a:buNone/>
                      </a:pPr>
                      <a:r>
                        <a:rPr lang="en-US" altLang="zh-CN" sz="2000"/>
                        <a:t>  </a:t>
                      </a:r>
                      <a:r>
                        <a:rPr lang="zh-CN" altLang="en-US" sz="1600" dirty="0">
                          <a:effectLst>
                            <a:outerShdw blurRad="38100" dist="19050" dir="2700000" algn="tl" rotWithShape="0">
                              <a:schemeClr val="dk1">
                                <a:alpha val="40000"/>
                              </a:schemeClr>
                            </a:outerShdw>
                          </a:effectLst>
                          <a:latin typeface="+mn-ea"/>
                        </a:rPr>
                        <a:t>陕西省印发《2017年金融工作要点》</a:t>
                      </a:r>
                      <a:endParaRPr lang="en-US" altLang="zh-CN" sz="2000"/>
                    </a:p>
                  </a:txBody>
                  <a:tcPr/>
                </a:tc>
              </a:tr>
              <a:tr h="396240">
                <a:tc>
                  <a:txBody>
                    <a:bodyPr/>
                    <a:p>
                      <a:pPr algn="ctr">
                        <a:buNone/>
                      </a:pPr>
                      <a:r>
                        <a:rPr lang="en-US" altLang="zh-CN" sz="2000"/>
                        <a:t>12</a:t>
                      </a:r>
                      <a:endParaRPr lang="en-US" altLang="zh-CN" sz="2000"/>
                    </a:p>
                  </a:txBody>
                  <a:tcPr/>
                </a:tc>
                <a:tc>
                  <a:txBody>
                    <a:bodyPr/>
                    <a:p>
                      <a:pPr>
                        <a:buNone/>
                      </a:pPr>
                      <a:r>
                        <a:rPr lang="en-US" altLang="zh-CN" sz="1600" dirty="0">
                          <a:effectLst>
                            <a:outerShdw blurRad="38100" dist="19050" dir="2700000" algn="tl" rotWithShape="0">
                              <a:schemeClr val="dk1">
                                <a:alpha val="40000"/>
                              </a:schemeClr>
                            </a:outerShdw>
                          </a:effectLst>
                          <a:latin typeface="+mn-ea"/>
                        </a:rPr>
                        <a:t> </a:t>
                      </a:r>
                      <a:r>
                        <a:rPr lang="zh-CN" altLang="en-US" sz="1600" dirty="0">
                          <a:effectLst>
                            <a:outerShdw blurRad="38100" dist="19050" dir="2700000" algn="tl" rotWithShape="0">
                              <a:schemeClr val="dk1">
                                <a:alpha val="40000"/>
                              </a:schemeClr>
                            </a:outerShdw>
                          </a:effectLst>
                          <a:latin typeface="+mn-ea"/>
                        </a:rPr>
                        <a:t>山东省印发《金融高端人才奖励办法》的通知</a:t>
                      </a:r>
                      <a:endParaRPr lang="zh-CN" altLang="en-US" sz="1600" dirty="0">
                        <a:effectLst>
                          <a:outerShdw blurRad="38100" dist="19050" dir="2700000" algn="tl" rotWithShape="0">
                            <a:schemeClr val="dk1">
                              <a:alpha val="40000"/>
                            </a:schemeClr>
                          </a:outerShdw>
                        </a:effectLst>
                        <a:latin typeface="+mn-ea"/>
                      </a:endParaRPr>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89605" y="544195"/>
            <a:ext cx="2745105" cy="368300"/>
          </a:xfrm>
          <a:prstGeom prst="rect">
            <a:avLst/>
          </a:prstGeom>
          <a:noFill/>
        </p:spPr>
        <p:txBody>
          <a:bodyPr wrap="none" rtlCol="0" anchor="t">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第三部分 政策概览</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&amp;</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解读</a:t>
            </a:r>
            <a:endParaRPr lang="zh-CN" altLang="en-US"/>
          </a:p>
        </p:txBody>
      </p:sp>
      <p:graphicFrame>
        <p:nvGraphicFramePr>
          <p:cNvPr id="7" name="内容占位符 6"/>
          <p:cNvGraphicFramePr/>
          <p:nvPr>
            <p:ph idx="1"/>
          </p:nvPr>
        </p:nvGraphicFramePr>
        <p:xfrm>
          <a:off x="555625" y="1295400"/>
          <a:ext cx="8229600" cy="3992880"/>
        </p:xfrm>
        <a:graphic>
          <a:graphicData uri="http://schemas.openxmlformats.org/drawingml/2006/table">
            <a:tbl>
              <a:tblPr firstRow="1" bandRow="1">
                <a:tableStyleId>{21E4AEA4-8DFA-4A89-87EB-49C32662AFE0}</a:tableStyleId>
              </a:tblPr>
              <a:tblGrid>
                <a:gridCol w="979805"/>
                <a:gridCol w="7249795"/>
              </a:tblGrid>
              <a:tr h="396240">
                <a:tc>
                  <a:txBody>
                    <a:bodyPr/>
                    <a:p>
                      <a:pPr algn="ctr">
                        <a:buNone/>
                      </a:pPr>
                      <a:r>
                        <a:rPr lang="zh-CN" altLang="zh-CN" sz="2000"/>
                        <a:t>序号</a:t>
                      </a:r>
                      <a:endParaRPr lang="zh-CN" altLang="zh-CN" sz="2000"/>
                    </a:p>
                  </a:txBody>
                  <a:tcPr/>
                </a:tc>
                <a:tc>
                  <a:txBody>
                    <a:bodyPr/>
                    <a:p>
                      <a:pPr algn="ctr">
                        <a:buNone/>
                      </a:pPr>
                      <a:r>
                        <a:rPr lang="zh-CN" altLang="en-US" sz="2000"/>
                        <a:t>自治区</a:t>
                      </a:r>
                      <a:r>
                        <a:rPr lang="en-US" altLang="zh-CN" sz="2000"/>
                        <a:t>&amp;</a:t>
                      </a:r>
                      <a:r>
                        <a:rPr lang="zh-CN" altLang="en-US" sz="2000"/>
                        <a:t>盟市政策</a:t>
                      </a:r>
                      <a:endParaRPr lang="zh-CN" altLang="en-US" sz="2000"/>
                    </a:p>
                  </a:txBody>
                  <a:tcPr/>
                </a:tc>
              </a:tr>
              <a:tr h="381000">
                <a:tc>
                  <a:txBody>
                    <a:bodyPr/>
                    <a:p>
                      <a:pPr algn="ctr">
                        <a:buNone/>
                      </a:pPr>
                      <a:r>
                        <a:rPr lang="en-US" altLang="zh-CN" sz="2000"/>
                        <a:t>1</a:t>
                      </a:r>
                      <a:endParaRPr lang="en-US" altLang="zh-CN" sz="2000"/>
                    </a:p>
                  </a:txBody>
                  <a:tcPr/>
                </a:tc>
                <a:tc>
                  <a:txBody>
                    <a:bodyPr/>
                    <a:p>
                      <a:pPr>
                        <a:buNone/>
                      </a:pPr>
                      <a:r>
                        <a:rPr lang="zh-CN" altLang="en-US" sz="1600" dirty="0">
                          <a:effectLst>
                            <a:outerShdw blurRad="38100" dist="19050" dir="2700000" algn="tl" rotWithShape="0">
                              <a:schemeClr val="dk1">
                                <a:alpha val="40000"/>
                              </a:schemeClr>
                            </a:outerShdw>
                          </a:effectLst>
                          <a:latin typeface="+mn-ea"/>
                          <a:sym typeface="+mn-ea"/>
                        </a:rPr>
                        <a:t>内蒙古印发《自治区金融业发展“十三五”规划》</a:t>
                      </a:r>
                      <a:endParaRPr lang="zh-CN" altLang="en-US" sz="1600" dirty="0">
                        <a:effectLst>
                          <a:outerShdw blurRad="38100" dist="19050" dir="2700000" algn="tl" rotWithShape="0">
                            <a:schemeClr val="dk1">
                              <a:alpha val="40000"/>
                            </a:schemeClr>
                          </a:outerShdw>
                        </a:effectLst>
                        <a:latin typeface="+mn-ea"/>
                        <a:sym typeface="+mn-ea"/>
                      </a:endParaRPr>
                    </a:p>
                  </a:txBody>
                  <a:tcPr/>
                </a:tc>
              </a:tr>
              <a:tr h="396240">
                <a:tc>
                  <a:txBody>
                    <a:bodyPr/>
                    <a:p>
                      <a:pPr algn="ctr">
                        <a:buNone/>
                      </a:pPr>
                      <a:r>
                        <a:rPr lang="en-US" altLang="zh-CN" sz="2000"/>
                        <a:t>2</a:t>
                      </a:r>
                      <a:endParaRPr lang="en-US" altLang="zh-CN" sz="2000"/>
                    </a:p>
                  </a:txBody>
                  <a:tcPr/>
                </a:tc>
                <a:tc>
                  <a:txBody>
                    <a:bodyPr/>
                    <a:p>
                      <a:pPr>
                        <a:buNone/>
                      </a:pPr>
                      <a:r>
                        <a:rPr lang="zh-CN" altLang="en-US" sz="1600" dirty="0">
                          <a:effectLst>
                            <a:outerShdw blurRad="38100" dist="19050" dir="2700000" algn="tl" rotWithShape="0">
                              <a:schemeClr val="dk1">
                                <a:alpha val="40000"/>
                              </a:schemeClr>
                            </a:outerShdw>
                          </a:effectLst>
                          <a:latin typeface="+mn-ea"/>
                        </a:rPr>
                        <a:t>内蒙古印发2017年金融支持经济社会发展融资工作方案的通知</a:t>
                      </a:r>
                      <a:endParaRPr lang="zh-CN" altLang="en-US" sz="1600" dirty="0">
                        <a:effectLst>
                          <a:outerShdw blurRad="38100" dist="19050" dir="2700000" algn="tl" rotWithShape="0">
                            <a:schemeClr val="dk1">
                              <a:alpha val="40000"/>
                            </a:schemeClr>
                          </a:outerShdw>
                        </a:effectLst>
                        <a:latin typeface="+mn-ea"/>
                      </a:endParaRPr>
                    </a:p>
                  </a:txBody>
                  <a:tcPr/>
                </a:tc>
              </a:tr>
              <a:tr h="396240">
                <a:tc>
                  <a:txBody>
                    <a:bodyPr/>
                    <a:p>
                      <a:pPr algn="ctr">
                        <a:buNone/>
                      </a:pPr>
                      <a:r>
                        <a:rPr lang="en-US" altLang="zh-CN" sz="2000"/>
                        <a:t>3</a:t>
                      </a:r>
                      <a:endParaRPr lang="en-US" altLang="zh-CN" sz="2000"/>
                    </a:p>
                  </a:txBody>
                  <a:tcPr/>
                </a:tc>
                <a:tc>
                  <a:txBody>
                    <a:bodyPr/>
                    <a:p>
                      <a:pPr>
                        <a:buNone/>
                      </a:pPr>
                      <a:r>
                        <a:rPr lang="zh-CN" altLang="en-US" sz="1600" dirty="0">
                          <a:effectLst>
                            <a:outerShdw blurRad="38100" dist="19050" dir="2700000" algn="tl" rotWithShape="0">
                              <a:schemeClr val="dk1">
                                <a:alpha val="40000"/>
                              </a:schemeClr>
                            </a:outerShdw>
                          </a:effectLst>
                          <a:latin typeface="+mn-ea"/>
                        </a:rPr>
                        <a:t>内蒙古自治区人民政府关于进一步加强金融支持全方位对外开放的指导意见</a:t>
                      </a:r>
                      <a:endParaRPr lang="zh-CN" altLang="en-US" sz="1600" dirty="0">
                        <a:effectLst>
                          <a:outerShdw blurRad="38100" dist="19050" dir="2700000" algn="tl" rotWithShape="0">
                            <a:schemeClr val="dk1">
                              <a:alpha val="40000"/>
                            </a:schemeClr>
                          </a:outerShdw>
                        </a:effectLst>
                        <a:latin typeface="+mn-ea"/>
                      </a:endParaRPr>
                    </a:p>
                  </a:txBody>
                  <a:tcPr/>
                </a:tc>
              </a:tr>
              <a:tr h="396240">
                <a:tc>
                  <a:txBody>
                    <a:bodyPr/>
                    <a:p>
                      <a:pPr algn="ctr">
                        <a:buNone/>
                      </a:pPr>
                      <a:r>
                        <a:rPr lang="en-US" altLang="zh-CN" sz="2000"/>
                        <a:t>4</a:t>
                      </a:r>
                      <a:endParaRPr lang="en-US" altLang="zh-CN" sz="2000"/>
                    </a:p>
                  </a:txBody>
                  <a:tcPr/>
                </a:tc>
                <a:tc>
                  <a:txBody>
                    <a:bodyPr/>
                    <a:p>
                      <a:pPr algn="l">
                        <a:buNone/>
                      </a:pPr>
                      <a:r>
                        <a:rPr lang="en-US" altLang="zh-CN" sz="1600" dirty="0">
                          <a:effectLst>
                            <a:outerShdw blurRad="38100" dist="19050" dir="2700000" algn="tl" rotWithShape="0">
                              <a:schemeClr val="dk1">
                                <a:alpha val="40000"/>
                              </a:schemeClr>
                            </a:outerShdw>
                          </a:effectLst>
                          <a:latin typeface="+mn-ea"/>
                        </a:rPr>
                        <a:t> 鄂尔多斯市人民政府办公厅关于印发鄂尔多斯市构建绿色金融体系实施方案的通知</a:t>
                      </a:r>
                      <a:endParaRPr lang="en-US" altLang="zh-CN" sz="1600" dirty="0">
                        <a:effectLst>
                          <a:outerShdw blurRad="38100" dist="19050" dir="2700000" algn="tl" rotWithShape="0">
                            <a:schemeClr val="dk1">
                              <a:alpha val="40000"/>
                            </a:schemeClr>
                          </a:outerShdw>
                        </a:effectLst>
                        <a:latin typeface="+mn-ea"/>
                      </a:endParaRPr>
                    </a:p>
                  </a:txBody>
                  <a:tcPr/>
                </a:tc>
              </a:tr>
              <a:tr h="397510">
                <a:tc>
                  <a:txBody>
                    <a:bodyPr/>
                    <a:p>
                      <a:pPr algn="ctr">
                        <a:buNone/>
                      </a:pPr>
                      <a:r>
                        <a:rPr lang="en-US" altLang="zh-CN" sz="2000"/>
                        <a:t>5</a:t>
                      </a:r>
                      <a:endParaRPr lang="en-US" altLang="zh-CN" sz="2000"/>
                    </a:p>
                  </a:txBody>
                  <a:tcPr/>
                </a:tc>
                <a:tc>
                  <a:txBody>
                    <a:bodyPr/>
                    <a:p>
                      <a:pPr algn="l">
                        <a:buNone/>
                      </a:pPr>
                      <a:r>
                        <a:rPr lang="en-US" altLang="zh-CN" sz="1600" dirty="0">
                          <a:effectLst>
                            <a:outerShdw blurRad="38100" dist="19050" dir="2700000" algn="tl" rotWithShape="0">
                              <a:schemeClr val="dk1">
                                <a:alpha val="40000"/>
                              </a:schemeClr>
                            </a:outerShdw>
                          </a:effectLst>
                          <a:latin typeface="+mn-ea"/>
                        </a:rPr>
                        <a:t> 鄂尔多斯市人民政府办公厅关于印发金融业支持去产能去库存去杠杆降成本补短板工作实施方案的通知</a:t>
                      </a:r>
                      <a:endParaRPr lang="en-US" altLang="zh-CN" sz="1600" dirty="0">
                        <a:effectLst>
                          <a:outerShdw blurRad="38100" dist="19050" dir="2700000" algn="tl" rotWithShape="0">
                            <a:schemeClr val="dk1">
                              <a:alpha val="40000"/>
                            </a:schemeClr>
                          </a:outerShdw>
                        </a:effectLst>
                        <a:latin typeface="+mn-ea"/>
                      </a:endParaRPr>
                    </a:p>
                  </a:txBody>
                  <a:tcPr/>
                </a:tc>
              </a:tr>
              <a:tr h="381000">
                <a:tc>
                  <a:txBody>
                    <a:bodyPr/>
                    <a:p>
                      <a:pPr algn="ctr">
                        <a:buNone/>
                      </a:pPr>
                      <a:r>
                        <a:rPr lang="en-US" altLang="zh-CN" sz="2000"/>
                        <a:t>6</a:t>
                      </a:r>
                      <a:endParaRPr lang="en-US" altLang="zh-CN" sz="2000"/>
                    </a:p>
                  </a:txBody>
                  <a:tcPr/>
                </a:tc>
                <a:tc>
                  <a:txBody>
                    <a:bodyPr/>
                    <a:p>
                      <a:pPr>
                        <a:buNone/>
                      </a:pPr>
                      <a:r>
                        <a:rPr lang="en-US" altLang="zh-CN" sz="1600" dirty="0">
                          <a:effectLst>
                            <a:outerShdw blurRad="38100" dist="19050" dir="2700000" algn="tl" rotWithShape="0">
                              <a:schemeClr val="dk1">
                                <a:alpha val="40000"/>
                              </a:schemeClr>
                            </a:outerShdw>
                          </a:effectLst>
                          <a:latin typeface="+mn-ea"/>
                        </a:rPr>
                        <a:t> </a:t>
                      </a:r>
                      <a:r>
                        <a:rPr lang="zh-CN" altLang="en-US" sz="1600" dirty="0">
                          <a:effectLst>
                            <a:outerShdw blurRad="38100" dist="19050" dir="2700000" algn="tl" rotWithShape="0">
                              <a:schemeClr val="dk1">
                                <a:alpha val="40000"/>
                              </a:schemeClr>
                            </a:outerShdw>
                          </a:effectLst>
                          <a:latin typeface="+mn-ea"/>
                        </a:rPr>
                        <a:t>巴彦淖尔市人民政府关于印发找上引资促进产业发展优惠政策的通知</a:t>
                      </a:r>
                      <a:endParaRPr lang="zh-CN" altLang="en-US" sz="1600" dirty="0">
                        <a:effectLst>
                          <a:outerShdw blurRad="38100" dist="19050" dir="2700000" algn="tl" rotWithShape="0">
                            <a:schemeClr val="dk1">
                              <a:alpha val="40000"/>
                            </a:schemeClr>
                          </a:outerShdw>
                        </a:effectLst>
                        <a:latin typeface="+mn-ea"/>
                      </a:endParaRPr>
                    </a:p>
                  </a:txBody>
                  <a:tcPr/>
                </a:tc>
              </a:tr>
            </a:tbl>
          </a:graphicData>
        </a:graphic>
      </p:graphicFrame>
      <p:graphicFrame>
        <p:nvGraphicFramePr>
          <p:cNvPr id="12" name="表格 11"/>
          <p:cNvGraphicFramePr/>
          <p:nvPr/>
        </p:nvGraphicFramePr>
        <p:xfrm>
          <a:off x="555625" y="4434840"/>
          <a:ext cx="8229600" cy="579120"/>
        </p:xfrm>
        <a:graphic>
          <a:graphicData uri="http://schemas.openxmlformats.org/drawingml/2006/table">
            <a:tbl>
              <a:tblPr firstRow="1" bandRow="1">
                <a:tableStyleId>{21E4AEA4-8DFA-4A89-87EB-49C32662AFE0}</a:tableStyleId>
              </a:tblPr>
              <a:tblGrid>
                <a:gridCol w="979805"/>
                <a:gridCol w="7249795"/>
              </a:tblGrid>
              <a:tr h="397510">
                <a:tc>
                  <a:txBody>
                    <a:bodyPr/>
                    <a:p>
                      <a:pPr algn="ctr">
                        <a:buNone/>
                      </a:pPr>
                      <a:r>
                        <a:rPr lang="en-US" altLang="zh-CN" sz="2000"/>
                        <a:t>7</a:t>
                      </a:r>
                      <a:endParaRPr lang="en-US" altLang="zh-CN" sz="2000"/>
                    </a:p>
                  </a:txBody>
                  <a:tcPr/>
                </a:tc>
                <a:tc>
                  <a:txBody>
                    <a:bodyPr/>
                    <a:p>
                      <a:pPr algn="l">
                        <a:buNone/>
                      </a:pPr>
                      <a:r>
                        <a:rPr lang="en-US" altLang="zh-CN" sz="1600" dirty="0">
                          <a:effectLst>
                            <a:outerShdw blurRad="38100" dist="19050" dir="2700000" algn="tl" rotWithShape="0">
                              <a:schemeClr val="dk1">
                                <a:alpha val="40000"/>
                              </a:schemeClr>
                            </a:outerShdw>
                          </a:effectLst>
                          <a:latin typeface="+mn-ea"/>
                        </a:rPr>
                        <a:t> 呼和浩特市人民政府 内蒙古和林格尔新区管理委员会关于印发《内蒙古和林格尔新区招商引资优惠政策（试行）》的通知</a:t>
                      </a:r>
                      <a:endParaRPr lang="en-US" altLang="zh-CN" sz="1600" dirty="0">
                        <a:effectLst>
                          <a:outerShdw blurRad="38100" dist="19050" dir="2700000" algn="tl" rotWithShape="0">
                            <a:schemeClr val="dk1">
                              <a:alpha val="40000"/>
                            </a:schemeClr>
                          </a:outerShdw>
                        </a:effectLst>
                        <a:latin typeface="+mn-ea"/>
                      </a:endParaRP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 name="矩形 1"/>
          <p:cNvSpPr/>
          <p:nvPr/>
        </p:nvSpPr>
        <p:spPr>
          <a:xfrm>
            <a:off x="72390" y="2325370"/>
            <a:ext cx="8999220" cy="987425"/>
          </a:xfrm>
          <a:prstGeom prst="rect">
            <a:avLst/>
          </a:prstGeom>
          <a:solidFill>
            <a:srgbClr val="FF0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074" name="TextBox 17"/>
          <p:cNvSpPr txBox="1"/>
          <p:nvPr/>
        </p:nvSpPr>
        <p:spPr>
          <a:xfrm>
            <a:off x="2277745" y="2390775"/>
            <a:ext cx="6758940" cy="922020"/>
          </a:xfrm>
          <a:prstGeom prst="rect">
            <a:avLst/>
          </a:prstGeom>
          <a:noFill/>
          <a:ln w="9525">
            <a:noFill/>
          </a:ln>
        </p:spPr>
        <p:txBody>
          <a:bodyPr wrap="square" anchor="t">
            <a:spAutoFit/>
          </a:bodyPr>
          <a:p>
            <a:pPr defTabSz="914400"/>
            <a:r>
              <a:rPr lang="en-US" altLang="zh-CN" sz="5400" b="1" dirty="0">
                <a:solidFill>
                  <a:srgbClr val="0D0D0D"/>
                </a:solidFill>
                <a:latin typeface="微软雅黑" panose="020B0503020204020204" pitchFamily="34" charset="-122"/>
                <a:ea typeface="微软雅黑" panose="020B0503020204020204" pitchFamily="34" charset="-122"/>
              </a:rPr>
              <a:t>“</a:t>
            </a:r>
            <a:r>
              <a:rPr lang="zh-CN" altLang="en-US" sz="4000" b="1" dirty="0">
                <a:solidFill>
                  <a:srgbClr val="0D0D0D"/>
                </a:solidFill>
                <a:latin typeface="微软雅黑" panose="020B0503020204020204" pitchFamily="34" charset="-122"/>
                <a:ea typeface="微软雅黑" panose="020B0503020204020204" pitchFamily="34" charset="-122"/>
              </a:rPr>
              <a:t>金融支持经济</a:t>
            </a:r>
            <a:r>
              <a:rPr lang="en-US" altLang="zh-CN" sz="4000" b="1" dirty="0">
                <a:solidFill>
                  <a:srgbClr val="0D0D0D"/>
                </a:solidFill>
                <a:latin typeface="微软雅黑" panose="020B0503020204020204" pitchFamily="34" charset="-122"/>
                <a:ea typeface="微软雅黑" panose="020B0503020204020204" pitchFamily="34" charset="-122"/>
              </a:rPr>
              <a:t>”</a:t>
            </a:r>
            <a:r>
              <a:rPr lang="zh-CN" altLang="en-US" sz="4000" b="1" dirty="0">
                <a:solidFill>
                  <a:srgbClr val="0D0D0D"/>
                </a:solidFill>
                <a:latin typeface="微软雅黑" panose="020B0503020204020204" pitchFamily="34" charset="-122"/>
                <a:ea typeface="微软雅黑" panose="020B0503020204020204" pitchFamily="34" charset="-122"/>
              </a:rPr>
              <a:t>政策解读</a:t>
            </a:r>
            <a:endParaRPr lang="zh-CN" altLang="en-US" sz="4000" b="1" dirty="0">
              <a:solidFill>
                <a:srgbClr val="0D0D0D"/>
              </a:solidFill>
              <a:latin typeface="微软雅黑" panose="020B0503020204020204" pitchFamily="34" charset="-122"/>
              <a:ea typeface="微软雅黑" panose="020B0503020204020204" pitchFamily="34" charset="-122"/>
            </a:endParaRPr>
          </a:p>
        </p:txBody>
      </p:sp>
      <p:sp>
        <p:nvSpPr>
          <p:cNvPr id="3075" name="矩形 18"/>
          <p:cNvSpPr/>
          <p:nvPr/>
        </p:nvSpPr>
        <p:spPr>
          <a:xfrm>
            <a:off x="5519103" y="5994400"/>
            <a:ext cx="3086100" cy="395288"/>
          </a:xfrm>
          <a:prstGeom prst="rect">
            <a:avLst/>
          </a:prstGeom>
          <a:noFill/>
          <a:ln w="9525">
            <a:noFill/>
          </a:ln>
        </p:spPr>
        <p:txBody>
          <a:bodyPr anchor="t">
            <a:spAutoFit/>
          </a:bodyPr>
          <a:p>
            <a:pPr algn="ctr"/>
            <a:r>
              <a:rPr lang="zh-CN" altLang="en-US" sz="2000" b="1" dirty="0">
                <a:latin typeface="微软雅黑" panose="020B0503020204020204" pitchFamily="34" charset="-122"/>
                <a:ea typeface="微软雅黑" panose="020B0503020204020204" pitchFamily="34" charset="-122"/>
              </a:rPr>
              <a:t>主讲人：郭偌宁</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179388" y="836613"/>
            <a:ext cx="8856663" cy="4318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3078" name="图片 3"/>
          <p:cNvPicPr>
            <a:picLocks noChangeAspect="1"/>
          </p:cNvPicPr>
          <p:nvPr/>
        </p:nvPicPr>
        <p:blipFill>
          <a:blip r:embed="rId1"/>
          <a:stretch>
            <a:fillRect/>
          </a:stretch>
        </p:blipFill>
        <p:spPr>
          <a:xfrm>
            <a:off x="5148263" y="549275"/>
            <a:ext cx="3684587" cy="790575"/>
          </a:xfrm>
          <a:prstGeom prst="rect">
            <a:avLst/>
          </a:prstGeom>
          <a:noFill/>
          <a:ln w="9525">
            <a:noFill/>
          </a:ln>
        </p:spPr>
      </p:pic>
      <p:pic>
        <p:nvPicPr>
          <p:cNvPr id="7" name="图片 6" descr="129783107"/>
          <p:cNvPicPr>
            <a:picLocks noChangeAspect="1"/>
          </p:cNvPicPr>
          <p:nvPr/>
        </p:nvPicPr>
        <p:blipFill>
          <a:blip r:embed="rId2"/>
          <a:stretch>
            <a:fillRect/>
          </a:stretch>
        </p:blipFill>
        <p:spPr>
          <a:xfrm>
            <a:off x="4017010" y="3902075"/>
            <a:ext cx="2359025" cy="1890395"/>
          </a:xfrm>
          <a:prstGeom prst="rect">
            <a:avLst/>
          </a:prstGeom>
        </p:spPr>
      </p:pic>
      <p:pic>
        <p:nvPicPr>
          <p:cNvPr id="48" name="图片 47"/>
          <p:cNvPicPr>
            <a:picLocks noChangeAspect="1"/>
          </p:cNvPicPr>
          <p:nvPr/>
        </p:nvPicPr>
        <p:blipFill>
          <a:blip r:embed="rId3">
            <a:extLst>
              <a:ext uri="{28A0092B-C50C-407E-A947-70E740481C1C}">
                <a14:useLocalDpi xmlns:a14="http://schemas.microsoft.com/office/drawing/2010/main" val="0"/>
              </a:ext>
            </a:extLst>
          </a:blip>
          <a:srcRect l="8838" t="2208" r="8838" b="2208"/>
          <a:stretch>
            <a:fillRect/>
          </a:stretch>
        </p:blipFill>
        <p:spPr>
          <a:xfrm>
            <a:off x="6005195" y="3902075"/>
            <a:ext cx="2731135" cy="1890395"/>
          </a:xfrm>
          <a:custGeom>
            <a:avLst/>
            <a:gdLst>
              <a:gd name="connsiteX0" fmla="*/ 0 w 3909060"/>
              <a:gd name="connsiteY0" fmla="*/ 0 h 2705099"/>
              <a:gd name="connsiteX1" fmla="*/ 3909060 w 3909060"/>
              <a:gd name="connsiteY1" fmla="*/ 0 h 2705099"/>
              <a:gd name="connsiteX2" fmla="*/ 3909060 w 3909060"/>
              <a:gd name="connsiteY2" fmla="*/ 2705099 h 2705099"/>
              <a:gd name="connsiteX3" fmla="*/ 666750 w 3909060"/>
              <a:gd name="connsiteY3" fmla="*/ 2705099 h 2705099"/>
            </a:gdLst>
            <a:ahLst/>
            <a:cxnLst>
              <a:cxn ang="0">
                <a:pos x="connsiteX0" y="connsiteY0"/>
              </a:cxn>
              <a:cxn ang="0">
                <a:pos x="connsiteX1" y="connsiteY1"/>
              </a:cxn>
              <a:cxn ang="0">
                <a:pos x="connsiteX2" y="connsiteY2"/>
              </a:cxn>
              <a:cxn ang="0">
                <a:pos x="connsiteX3" y="connsiteY3"/>
              </a:cxn>
            </a:cxnLst>
            <a:rect l="l" t="t" r="r" b="b"/>
            <a:pathLst>
              <a:path w="3909060" h="2705099">
                <a:moveTo>
                  <a:pt x="0" y="0"/>
                </a:moveTo>
                <a:lnTo>
                  <a:pt x="3909060" y="0"/>
                </a:lnTo>
                <a:lnTo>
                  <a:pt x="3909060" y="2705099"/>
                </a:lnTo>
                <a:lnTo>
                  <a:pt x="666750" y="2705099"/>
                </a:lnTo>
                <a:close/>
              </a:path>
            </a:pathLst>
          </a:custGeom>
        </p:spPr>
      </p:pic>
      <p:pic>
        <p:nvPicPr>
          <p:cNvPr id="46" name="图片 45"/>
          <p:cNvPicPr>
            <a:picLocks noChangeAspect="1"/>
          </p:cNvPicPr>
          <p:nvPr/>
        </p:nvPicPr>
        <p:blipFill>
          <a:blip r:embed="rId4">
            <a:extLst>
              <a:ext uri="{28A0092B-C50C-407E-A947-70E740481C1C}">
                <a14:useLocalDpi xmlns:a14="http://schemas.microsoft.com/office/drawing/2010/main" val="0"/>
              </a:ext>
            </a:extLst>
          </a:blip>
          <a:srcRect l="12234" r="8498" b="1184"/>
          <a:stretch>
            <a:fillRect/>
          </a:stretch>
        </p:blipFill>
        <p:spPr>
          <a:xfrm>
            <a:off x="2277745" y="3902075"/>
            <a:ext cx="2329180" cy="1890395"/>
          </a:xfrm>
          <a:custGeom>
            <a:avLst/>
            <a:gdLst>
              <a:gd name="connsiteX0" fmla="*/ 0 w 3333750"/>
              <a:gd name="connsiteY0" fmla="*/ 0 h 2705099"/>
              <a:gd name="connsiteX1" fmla="*/ 2667000 w 3333750"/>
              <a:gd name="connsiteY1" fmla="*/ 0 h 2705099"/>
              <a:gd name="connsiteX2" fmla="*/ 3333750 w 3333750"/>
              <a:gd name="connsiteY2" fmla="*/ 2705099 h 2705099"/>
              <a:gd name="connsiteX3" fmla="*/ 666750 w 3333750"/>
              <a:gd name="connsiteY3" fmla="*/ 2705099 h 2705099"/>
            </a:gdLst>
            <a:ahLst/>
            <a:cxnLst>
              <a:cxn ang="0">
                <a:pos x="connsiteX0" y="connsiteY0"/>
              </a:cxn>
              <a:cxn ang="0">
                <a:pos x="connsiteX1" y="connsiteY1"/>
              </a:cxn>
              <a:cxn ang="0">
                <a:pos x="connsiteX2" y="connsiteY2"/>
              </a:cxn>
              <a:cxn ang="0">
                <a:pos x="connsiteX3" y="connsiteY3"/>
              </a:cxn>
            </a:cxnLst>
            <a:rect l="l" t="t" r="r" b="b"/>
            <a:pathLst>
              <a:path w="3333750" h="2705099">
                <a:moveTo>
                  <a:pt x="0" y="0"/>
                </a:moveTo>
                <a:lnTo>
                  <a:pt x="2667000" y="0"/>
                </a:lnTo>
                <a:lnTo>
                  <a:pt x="3333750" y="2705099"/>
                </a:lnTo>
                <a:lnTo>
                  <a:pt x="666750" y="2705099"/>
                </a:ln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58800" y="1165860"/>
            <a:ext cx="8229600" cy="4525963"/>
          </a:xfrm>
        </p:spPr>
        <p:txBody>
          <a:bodyPr/>
          <a:p>
            <a:pPr marL="0" indent="0">
              <a:buNone/>
            </a:pPr>
            <a:endParaRPr lang="zh-CN" altLang="en-US" dirty="0">
              <a:effectLst>
                <a:outerShdw blurRad="38100" dist="19050" dir="2700000" algn="tl" rotWithShape="0">
                  <a:schemeClr val="dk1">
                    <a:alpha val="40000"/>
                  </a:schemeClr>
                </a:outerShdw>
              </a:effectLst>
              <a:latin typeface="+mn-ea"/>
              <a:sym typeface="+mn-ea"/>
            </a:endParaRPr>
          </a:p>
          <a:p>
            <a:pPr marL="0" indent="0">
              <a:buNone/>
            </a:pPr>
            <a:r>
              <a:rPr lang="zh-CN" altLang="en-US" dirty="0">
                <a:effectLst>
                  <a:outerShdw blurRad="38100" dist="19050" dir="2700000" algn="tl" rotWithShape="0">
                    <a:schemeClr val="dk1">
                      <a:alpha val="40000"/>
                    </a:schemeClr>
                  </a:outerShdw>
                </a:effectLst>
                <a:latin typeface="+mn-ea"/>
                <a:sym typeface="+mn-ea"/>
                <a:hlinkClick r:id="rId1" action="ppaction://hlinkfile"/>
              </a:rPr>
              <a:t>内蒙古印发2017年金融支持经济社会发展融资工作方案的通知.docx</a:t>
            </a:r>
            <a:endParaRPr lang="zh-CN" altLang="en-US" dirty="0">
              <a:effectLst>
                <a:outerShdw blurRad="38100" dist="19050" dir="2700000" algn="tl" rotWithShape="0">
                  <a:schemeClr val="dk1">
                    <a:alpha val="40000"/>
                  </a:schemeClr>
                </a:outerShdw>
              </a:effectLst>
              <a:latin typeface="+mn-ea"/>
              <a:sym typeface="+mn-ea"/>
            </a:endParaRPr>
          </a:p>
          <a:p>
            <a:pPr marL="0" indent="0">
              <a:buNone/>
            </a:pPr>
            <a:r>
              <a:rPr lang="zh-CN" altLang="en-US" dirty="0">
                <a:effectLst>
                  <a:outerShdw blurRad="38100" dist="19050" dir="2700000" algn="tl" rotWithShape="0">
                    <a:schemeClr val="dk1">
                      <a:alpha val="40000"/>
                    </a:schemeClr>
                  </a:outerShdw>
                </a:effectLst>
                <a:latin typeface="+mn-ea"/>
                <a:sym typeface="+mn-ea"/>
                <a:hlinkClick r:id="rId2" action="ppaction://hlinkfile"/>
              </a:rPr>
              <a:t>内蒙古印发《自治区金融业发展“十三五”规划》.docx</a:t>
            </a:r>
            <a:endParaRPr lang="zh-CN" altLang="en-US" dirty="0">
              <a:effectLst>
                <a:outerShdw blurRad="38100" dist="19050" dir="2700000" algn="tl" rotWithShape="0">
                  <a:schemeClr val="dk1">
                    <a:alpha val="40000"/>
                  </a:schemeClr>
                </a:outerShdw>
              </a:effectLst>
              <a:latin typeface="+mn-ea"/>
              <a:sym typeface="+mn-ea"/>
            </a:endParaRPr>
          </a:p>
          <a:p>
            <a:pPr marL="0" indent="0">
              <a:buNone/>
            </a:pPr>
            <a:endParaRPr lang="zh-CN" altLang="en-US" dirty="0">
              <a:effectLst>
                <a:outerShdw blurRad="38100" dist="19050" dir="2700000" algn="tl" rotWithShape="0">
                  <a:schemeClr val="dk1">
                    <a:alpha val="40000"/>
                  </a:schemeClr>
                </a:outerShdw>
              </a:effectLst>
              <a:latin typeface="+mn-ea"/>
              <a:sym typeface="+mn-ea"/>
            </a:endParaRPr>
          </a:p>
          <a:p>
            <a:pPr marL="0" indent="0">
              <a:buNone/>
            </a:pPr>
            <a:endParaRPr lang="zh-CN" altLang="en-US" dirty="0">
              <a:effectLst>
                <a:outerShdw blurRad="38100" dist="19050" dir="2700000" algn="tl" rotWithShape="0">
                  <a:schemeClr val="dk1">
                    <a:alpha val="40000"/>
                  </a:schemeClr>
                </a:outerShdw>
              </a:effectLst>
              <a:latin typeface="+mn-ea"/>
              <a:sym typeface="+mn-ea"/>
            </a:endParaRPr>
          </a:p>
          <a:p>
            <a:pPr marL="0" indent="0">
              <a:buNone/>
            </a:pPr>
            <a:endParaRPr lang="zh-CN" altLang="en-US" dirty="0">
              <a:effectLst>
                <a:outerShdw blurRad="38100" dist="19050" dir="2700000" algn="tl" rotWithShape="0">
                  <a:schemeClr val="dk1">
                    <a:alpha val="40000"/>
                  </a:schemeClr>
                </a:outerShdw>
              </a:effectLst>
              <a:latin typeface="+mn-ea"/>
              <a:sym typeface="+mn-ea"/>
            </a:endParaRPr>
          </a:p>
          <a:p>
            <a:pPr marL="0" indent="0">
              <a:buNone/>
            </a:pPr>
            <a:endParaRPr lang="zh-CN" altLang="en-US"/>
          </a:p>
          <a:p>
            <a:pPr marL="0" indent="0">
              <a:buNone/>
            </a:pPr>
            <a:endParaRPr lang="zh-CN" altLang="en-US"/>
          </a:p>
        </p:txBody>
      </p:sp>
      <p:sp>
        <p:nvSpPr>
          <p:cNvPr id="2" name="文本框 1"/>
          <p:cNvSpPr txBox="1"/>
          <p:nvPr/>
        </p:nvSpPr>
        <p:spPr>
          <a:xfrm>
            <a:off x="2306320" y="542925"/>
            <a:ext cx="3850005" cy="368300"/>
          </a:xfrm>
          <a:prstGeom prst="rect">
            <a:avLst/>
          </a:prstGeom>
          <a:noFill/>
        </p:spPr>
        <p:txBody>
          <a:bodyPr wrap="square" rtlCol="0">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第三部分 政策概览</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&amp;</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解读</a:t>
            </a:r>
            <a:endParaRPr lang="zh-CN"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6095" y="1097915"/>
            <a:ext cx="8229600" cy="4525963"/>
          </a:xfrm>
        </p:spPr>
        <p:txBody>
          <a:bodyPr/>
          <a:p>
            <a:pPr marL="0" indent="0">
              <a:buNone/>
            </a:pPr>
            <a:r>
              <a:rPr lang="zh-CN" altLang="en-US">
                <a:hlinkClick r:id="rId1" action="ppaction://hlinkfile"/>
              </a:rPr>
              <a:t>C:\Users\Administrator.LG-20151122ANJS\Desktop\发改委等部门进一步利用开发性和政策性金融推进林业生态建设的通知.docx</a:t>
            </a:r>
            <a:endParaRPr lang="zh-CN" altLang="en-US">
              <a:hlinkClick r:id="rId1" action="ppaction://hlinkfile"/>
            </a:endParaRPr>
          </a:p>
          <a:p>
            <a:pPr marL="0" indent="0">
              <a:buNone/>
            </a:pPr>
            <a:r>
              <a:rPr lang="zh-CN" altLang="en-US">
                <a:hlinkClick r:id="rId2" action="ppaction://hlinkfile"/>
              </a:rPr>
              <a:t>C:\Users\Administrator.LG-20151122ANJS\Desktop\北京市印发《促进科技金融深度融合创新发展支持资金管理办法》.docx</a:t>
            </a:r>
            <a:endParaRPr lang="zh-CN" altLang="en-US">
              <a:hlinkClick r:id="rId2" action="ppaction://hlinkfile"/>
            </a:endParaRPr>
          </a:p>
          <a:p>
            <a:pPr marL="0" indent="0">
              <a:buNone/>
            </a:pPr>
            <a:r>
              <a:rPr lang="zh-CN" altLang="en-US">
                <a:hlinkClick r:id="rId3" action="ppaction://hlinkfile"/>
              </a:rPr>
              <a:t>C:\Users\Administrator.LG-20151122ANJS\Desktop\财政部印发《普惠金融发展专项资金管理办法》.docx</a:t>
            </a:r>
            <a:endParaRPr lang="zh-CN" altLang="en-US"/>
          </a:p>
          <a:p>
            <a:pPr marL="0" indent="0">
              <a:buNone/>
            </a:pPr>
            <a:endParaRPr lang="zh-CN" altLang="en-US"/>
          </a:p>
        </p:txBody>
      </p:sp>
      <p:sp>
        <p:nvSpPr>
          <p:cNvPr id="4" name="文本框 3"/>
          <p:cNvSpPr txBox="1"/>
          <p:nvPr/>
        </p:nvSpPr>
        <p:spPr>
          <a:xfrm>
            <a:off x="2772410" y="554355"/>
            <a:ext cx="3439795" cy="368300"/>
          </a:xfrm>
          <a:prstGeom prst="rect">
            <a:avLst/>
          </a:prstGeom>
          <a:noFill/>
        </p:spPr>
        <p:txBody>
          <a:bodyPr wrap="square" rtlCol="0">
            <a:spAutoFit/>
          </a:bodyPr>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第三部分 政策概览</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&amp;</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解读</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图片 3" descr="522"/>
          <p:cNvPicPr>
            <a:picLocks noChangeAspect="1"/>
          </p:cNvPicPr>
          <p:nvPr/>
        </p:nvPicPr>
        <p:blipFill>
          <a:blip r:embed="rId1"/>
          <a:stretch>
            <a:fillRect/>
          </a:stretch>
        </p:blipFill>
        <p:spPr>
          <a:xfrm>
            <a:off x="1974850" y="3314700"/>
            <a:ext cx="5789295" cy="2914015"/>
          </a:xfrm>
          <a:prstGeom prst="rect">
            <a:avLst/>
          </a:prstGeom>
        </p:spPr>
      </p:pic>
      <p:sp>
        <p:nvSpPr>
          <p:cNvPr id="28673" name="文本框 2"/>
          <p:cNvSpPr txBox="1"/>
          <p:nvPr/>
        </p:nvSpPr>
        <p:spPr>
          <a:xfrm>
            <a:off x="598488" y="1252538"/>
            <a:ext cx="7473950" cy="1014730"/>
          </a:xfrm>
          <a:prstGeom prst="rect">
            <a:avLst/>
          </a:prstGeom>
          <a:noFill/>
          <a:ln w="9525">
            <a:noFill/>
          </a:ln>
        </p:spPr>
        <p:txBody>
          <a:bodyPr anchor="t">
            <a:spAutoFit/>
          </a:bodyPr>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p:txBody>
      </p:sp>
      <p:sp>
        <p:nvSpPr>
          <p:cNvPr id="28674" name="文本框 2"/>
          <p:cNvSpPr txBox="1"/>
          <p:nvPr/>
        </p:nvSpPr>
        <p:spPr>
          <a:xfrm>
            <a:off x="1072515" y="414655"/>
            <a:ext cx="7593330" cy="506730"/>
          </a:xfrm>
          <a:prstGeom prst="rect">
            <a:avLst/>
          </a:prstGeom>
          <a:noFill/>
          <a:ln w="9525">
            <a:noFill/>
          </a:ln>
        </p:spPr>
        <p:txBody>
          <a:bodyPr wrap="square" anchor="t">
            <a:spAutoFit/>
          </a:bodyPr>
          <a:p>
            <a:pPr>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第四部分 政策规划</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案例分享及微观扶持政策解读</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0177" name="文本框 2"/>
          <p:cNvSpPr txBox="1"/>
          <p:nvPr/>
        </p:nvSpPr>
        <p:spPr>
          <a:xfrm>
            <a:off x="1229360" y="921385"/>
            <a:ext cx="7164705" cy="5015865"/>
          </a:xfrm>
          <a:prstGeom prst="rect">
            <a:avLst/>
          </a:prstGeom>
          <a:noFill/>
          <a:ln w="9525">
            <a:noFill/>
          </a:ln>
        </p:spPr>
        <p:txBody>
          <a:bodyPr wrap="square" anchor="t">
            <a:spAutoFit/>
          </a:bodyPr>
          <a:p>
            <a:pPr>
              <a:lnSpc>
                <a:spcPct val="160000"/>
              </a:lnSpc>
            </a:pPr>
            <a:r>
              <a:rPr lang="zh-CN" altLang="en-US" sz="2000" dirty="0">
                <a:latin typeface="宋体" panose="02010600030101010101" pitchFamily="2" charset="-122"/>
                <a:ea typeface="宋体" panose="02010600030101010101" pitchFamily="2" charset="-122"/>
              </a:rPr>
              <a:t>案例一：大牧场</a:t>
            </a:r>
            <a:r>
              <a:rPr lang="zh-CN" altLang="en-US" sz="2000" dirty="0">
                <a:latin typeface="Arial" panose="020B0604020202020204" pitchFamily="34" charset="0"/>
                <a:ea typeface="宋体" panose="02010600030101010101" pitchFamily="2" charset="-122"/>
              </a:rPr>
              <a:t>——产业融合</a:t>
            </a:r>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余项</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  </a:t>
            </a:r>
            <a:endParaRPr lang="zh-CN" altLang="en-US" sz="2000" dirty="0">
              <a:latin typeface="宋体" panose="02010600030101010101" pitchFamily="2" charset="-122"/>
              <a:ea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案例二：</a:t>
            </a:r>
            <a:r>
              <a:rPr lang="zh-CN" altLang="en-US" sz="2000" dirty="0">
                <a:latin typeface="宋体" panose="02010600030101010101" pitchFamily="2" charset="-122"/>
                <a:ea typeface="宋体" panose="02010600030101010101" pitchFamily="2" charset="-122"/>
                <a:sym typeface="宋体" panose="02010600030101010101" pitchFamily="2" charset="-122"/>
              </a:rPr>
              <a:t>小尾羊</a:t>
            </a:r>
            <a:r>
              <a:rPr lang="zh-CN" altLang="en-US" sz="2000" dirty="0">
                <a:latin typeface="Arial" panose="020B0604020202020204" pitchFamily="34" charset="0"/>
                <a:ea typeface="宋体" panose="02010600030101010101" pitchFamily="2" charset="-122"/>
                <a:sym typeface="宋体" panose="02010600030101010101" pitchFamily="2" charset="-122"/>
              </a:rPr>
              <a:t>——国际品牌赋能</a:t>
            </a:r>
            <a:r>
              <a:rPr lang="zh-CN" altLang="en-US" sz="2000" dirty="0">
                <a:latin typeface="宋体" panose="02010600030101010101" pitchFamily="2" charset="-122"/>
                <a:ea typeface="宋体" panose="02010600030101010101" pitchFamily="2" charset="-122"/>
                <a:sym typeface="宋体" panose="02010600030101010101" pitchFamily="2" charset="-122"/>
              </a:rPr>
              <a:t>         </a:t>
            </a:r>
            <a:r>
              <a:rPr lang="en-US" altLang="zh-CN" sz="2000" dirty="0">
                <a:latin typeface="宋体" panose="02010600030101010101" pitchFamily="2" charset="-122"/>
                <a:ea typeface="宋体" panose="02010600030101010101" pitchFamily="2" charset="-122"/>
                <a:sym typeface="宋体" panose="02010600030101010101" pitchFamily="2" charset="-122"/>
              </a:rPr>
              <a:t>(110</a:t>
            </a:r>
            <a:r>
              <a:rPr lang="zh-CN" altLang="en-US" sz="2000" dirty="0">
                <a:latin typeface="宋体" panose="02010600030101010101" pitchFamily="2" charset="-122"/>
                <a:ea typeface="宋体" panose="02010600030101010101" pitchFamily="2" charset="-122"/>
                <a:sym typeface="宋体" panose="02010600030101010101" pitchFamily="2" charset="-122"/>
              </a:rPr>
              <a:t>余项</a:t>
            </a:r>
            <a:r>
              <a:rPr lang="en-US" altLang="zh-CN" sz="2000" dirty="0">
                <a:latin typeface="宋体" panose="02010600030101010101" pitchFamily="2" charset="-122"/>
                <a:ea typeface="宋体" panose="02010600030101010101" pitchFamily="2" charset="-122"/>
                <a:sym typeface="宋体" panose="02010600030101010101" pitchFamily="2" charset="-122"/>
              </a:rPr>
              <a:t>)</a:t>
            </a:r>
            <a:r>
              <a:rPr lang="zh-CN" altLang="en-US" sz="2000" dirty="0">
                <a:latin typeface="宋体" panose="02010600030101010101" pitchFamily="2" charset="-122"/>
                <a:ea typeface="宋体" panose="02010600030101010101" pitchFamily="2" charset="-122"/>
                <a:sym typeface="宋体" panose="02010600030101010101" pitchFamily="2" charset="-122"/>
              </a:rPr>
              <a:t>  </a:t>
            </a:r>
            <a:r>
              <a:rPr lang="zh-CN" altLang="en-US" sz="2000" dirty="0">
                <a:latin typeface="宋体" panose="02010600030101010101" pitchFamily="2" charset="-122"/>
                <a:ea typeface="宋体" panose="02010600030101010101" pitchFamily="2" charset="-122"/>
              </a:rPr>
              <a:t> </a:t>
            </a:r>
            <a:endParaRPr lang="zh-CN" altLang="en-US" sz="2000" dirty="0">
              <a:latin typeface="宋体" panose="02010600030101010101" pitchFamily="2" charset="-122"/>
              <a:ea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案例三：</a:t>
            </a:r>
            <a:r>
              <a:rPr lang="zh-CN" altLang="en-US" sz="2000" dirty="0">
                <a:latin typeface="宋体" panose="02010600030101010101" pitchFamily="2" charset="-122"/>
                <a:ea typeface="宋体" panose="02010600030101010101" pitchFamily="2" charset="-122"/>
                <a:sym typeface="宋体" panose="02010600030101010101" pitchFamily="2" charset="-122"/>
              </a:rPr>
              <a:t>青青草原</a:t>
            </a:r>
            <a:r>
              <a:rPr lang="zh-CN" altLang="en-US" sz="2000" dirty="0">
                <a:latin typeface="Arial" panose="020B0604020202020204" pitchFamily="34" charset="0"/>
                <a:ea typeface="宋体" panose="02010600030101010101" pitchFamily="2" charset="-122"/>
                <a:sym typeface="Arial" panose="020B0604020202020204" pitchFamily="34" charset="0"/>
              </a:rPr>
              <a:t>——企业社会责任           </a:t>
            </a:r>
            <a:r>
              <a:rPr lang="zh-CN" altLang="en-US" sz="2000" dirty="0">
                <a:latin typeface="宋体" panose="02010600030101010101" pitchFamily="2" charset="-122"/>
                <a:ea typeface="宋体" panose="02010600030101010101" pitchFamily="2" charset="-122"/>
                <a:sym typeface="Arial" panose="020B0604020202020204" pitchFamily="34" charset="0"/>
              </a:rPr>
              <a:t>（</a:t>
            </a:r>
            <a:r>
              <a:rPr lang="en-US" altLang="zh-CN" sz="2000" dirty="0">
                <a:latin typeface="宋体" panose="02010600030101010101" pitchFamily="2" charset="-122"/>
                <a:ea typeface="宋体" panose="02010600030101010101" pitchFamily="2" charset="-122"/>
                <a:sym typeface="Arial" panose="020B0604020202020204" pitchFamily="34" charset="0"/>
              </a:rPr>
              <a:t>80</a:t>
            </a:r>
            <a:r>
              <a:rPr lang="zh-CN" altLang="en-US" sz="2000" dirty="0">
                <a:latin typeface="宋体" panose="02010600030101010101" pitchFamily="2" charset="-122"/>
                <a:ea typeface="宋体" panose="02010600030101010101" pitchFamily="2" charset="-122"/>
                <a:sym typeface="Arial" panose="020B0604020202020204" pitchFamily="34" charset="0"/>
              </a:rPr>
              <a:t>余项）</a:t>
            </a:r>
            <a:endParaRPr lang="zh-CN" altLang="en-US" sz="2000" dirty="0">
              <a:latin typeface="宋体" panose="02010600030101010101" pitchFamily="2" charset="-122"/>
              <a:ea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案例四：新疆宜中天环保</a:t>
            </a:r>
            <a:r>
              <a:rPr lang="zh-CN" altLang="en-US" sz="2000" dirty="0">
                <a:latin typeface="Arial" panose="020B0604020202020204" pitchFamily="34" charset="0"/>
                <a:ea typeface="宋体" panose="02010600030101010101" pitchFamily="2" charset="-122"/>
                <a:sym typeface="宋体" panose="02010600030101010101" pitchFamily="2" charset="-122"/>
              </a:rPr>
              <a:t>——绿色升级       </a:t>
            </a:r>
            <a:r>
              <a:rPr lang="zh-CN" altLang="en-US" sz="2000" dirty="0">
                <a:latin typeface="宋体" panose="02010600030101010101" pitchFamily="2" charset="-122"/>
                <a:ea typeface="宋体" panose="02010600030101010101" pitchFamily="2" charset="-122"/>
                <a:sym typeface="宋体" panose="02010600030101010101" pitchFamily="2" charset="-122"/>
              </a:rPr>
              <a:t>（</a:t>
            </a:r>
            <a:r>
              <a:rPr lang="en-US" altLang="zh-CN" sz="2000" dirty="0">
                <a:latin typeface="宋体" panose="02010600030101010101" pitchFamily="2" charset="-122"/>
                <a:ea typeface="宋体" panose="02010600030101010101" pitchFamily="2" charset="-122"/>
                <a:sym typeface="宋体" panose="02010600030101010101" pitchFamily="2" charset="-122"/>
              </a:rPr>
              <a:t>50</a:t>
            </a:r>
            <a:r>
              <a:rPr lang="zh-CN" altLang="en-US" sz="2000" dirty="0">
                <a:latin typeface="宋体" panose="02010600030101010101" pitchFamily="2" charset="-122"/>
                <a:ea typeface="宋体" panose="02010600030101010101" pitchFamily="2" charset="-122"/>
                <a:sym typeface="宋体" panose="02010600030101010101" pitchFamily="2" charset="-122"/>
              </a:rPr>
              <a:t>余项）</a:t>
            </a:r>
            <a:endParaRPr lang="zh-CN" altLang="en-US" sz="2000" dirty="0">
              <a:latin typeface="宋体" panose="02010600030101010101" pitchFamily="2" charset="-122"/>
              <a:ea typeface="宋体" panose="02010600030101010101" pitchFamily="2" charset="-122"/>
              <a:sym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案例五：富源国际</a:t>
            </a:r>
            <a:r>
              <a:rPr lang="zh-CN" altLang="en-US" sz="2000" dirty="0">
                <a:latin typeface="Arial" panose="020B0604020202020204" pitchFamily="34" charset="0"/>
                <a:ea typeface="宋体" panose="02010600030101010101" pitchFamily="2" charset="-122"/>
                <a:sym typeface="宋体" panose="02010600030101010101" pitchFamily="2" charset="-122"/>
              </a:rPr>
              <a:t>——国际化发展              </a:t>
            </a:r>
            <a:r>
              <a:rPr lang="zh-CN" altLang="en-US" sz="2000" dirty="0">
                <a:latin typeface="宋体" panose="02010600030101010101" pitchFamily="2" charset="-122"/>
                <a:ea typeface="宋体" panose="02010600030101010101" pitchFamily="2" charset="-122"/>
                <a:sym typeface="宋体" panose="02010600030101010101" pitchFamily="2" charset="-122"/>
              </a:rPr>
              <a:t>（</a:t>
            </a:r>
            <a:r>
              <a:rPr lang="en-US" altLang="zh-CN" sz="2000" dirty="0">
                <a:latin typeface="宋体" panose="02010600030101010101" pitchFamily="2" charset="-122"/>
                <a:ea typeface="宋体" panose="02010600030101010101" pitchFamily="2" charset="-122"/>
                <a:sym typeface="宋体" panose="02010600030101010101" pitchFamily="2" charset="-122"/>
              </a:rPr>
              <a:t>110</a:t>
            </a:r>
            <a:r>
              <a:rPr lang="zh-CN" altLang="en-US" sz="2000" dirty="0">
                <a:latin typeface="宋体" panose="02010600030101010101" pitchFamily="2" charset="-122"/>
                <a:ea typeface="宋体" panose="02010600030101010101" pitchFamily="2" charset="-122"/>
                <a:sym typeface="宋体" panose="02010600030101010101" pitchFamily="2" charset="-122"/>
              </a:rPr>
              <a:t>余项）</a:t>
            </a:r>
            <a:endParaRPr lang="zh-CN" altLang="en-US" sz="2000" dirty="0">
              <a:latin typeface="宋体" panose="02010600030101010101" pitchFamily="2" charset="-122"/>
              <a:ea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案例六：墨韵国际</a:t>
            </a:r>
            <a:r>
              <a:rPr lang="zh-CN" altLang="en-US" sz="2000" dirty="0">
                <a:latin typeface="Arial" panose="020B0604020202020204" pitchFamily="34" charset="0"/>
                <a:ea typeface="宋体" panose="02010600030101010101" pitchFamily="2" charset="-122"/>
                <a:sym typeface="Arial" panose="020B0604020202020204" pitchFamily="34" charset="0"/>
              </a:rPr>
              <a:t>——传统文化振</a:t>
            </a:r>
            <a:r>
              <a:rPr lang="zh-CN" altLang="en-US" sz="2000" dirty="0">
                <a:latin typeface="宋体" panose="02010600030101010101" pitchFamily="2" charset="-122"/>
                <a:ea typeface="宋体" panose="02010600030101010101" pitchFamily="2" charset="-122"/>
                <a:sym typeface="Arial" panose="020B0604020202020204" pitchFamily="34" charset="0"/>
              </a:rPr>
              <a:t>兴      （</a:t>
            </a:r>
            <a:r>
              <a:rPr lang="en-US" altLang="zh-CN" sz="2000" dirty="0">
                <a:latin typeface="宋体" panose="02010600030101010101" pitchFamily="2" charset="-122"/>
                <a:ea typeface="宋体" panose="02010600030101010101" pitchFamily="2" charset="-122"/>
                <a:sym typeface="Arial" panose="020B0604020202020204" pitchFamily="34" charset="0"/>
              </a:rPr>
              <a:t>90</a:t>
            </a:r>
            <a:r>
              <a:rPr lang="zh-CN" altLang="en-US" sz="2000" dirty="0">
                <a:latin typeface="宋体" panose="02010600030101010101" pitchFamily="2" charset="-122"/>
                <a:ea typeface="宋体" panose="02010600030101010101" pitchFamily="2" charset="-122"/>
                <a:sym typeface="Arial" panose="020B0604020202020204" pitchFamily="34" charset="0"/>
              </a:rPr>
              <a:t>余项）</a:t>
            </a:r>
            <a:r>
              <a:rPr lang="zh-CN" altLang="en-US" sz="2000" dirty="0">
                <a:latin typeface="宋体" panose="02010600030101010101" pitchFamily="2" charset="-122"/>
                <a:ea typeface="宋体" panose="02010600030101010101" pitchFamily="2" charset="-122"/>
                <a:sym typeface="宋体" panose="02010600030101010101" pitchFamily="2" charset="-122"/>
              </a:rPr>
              <a:t> </a:t>
            </a:r>
            <a:endParaRPr lang="en-US" altLang="zh-CN" sz="2000" dirty="0">
              <a:latin typeface="宋体" panose="02010600030101010101" pitchFamily="2" charset="-122"/>
              <a:ea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案例七：</a:t>
            </a:r>
            <a:r>
              <a:rPr lang="zh-CN" altLang="en-US" sz="2000" dirty="0">
                <a:latin typeface="宋体" panose="02010600030101010101" pitchFamily="2" charset="-122"/>
                <a:ea typeface="宋体" panose="02010600030101010101" pitchFamily="2" charset="-122"/>
                <a:sym typeface="宋体" panose="02010600030101010101" pitchFamily="2" charset="-122"/>
              </a:rPr>
              <a:t>天浩纸业</a:t>
            </a:r>
            <a:r>
              <a:rPr lang="zh-CN" altLang="en-US" sz="2000" dirty="0">
                <a:latin typeface="黑体" panose="02010609060101010101" pitchFamily="49" charset="-122"/>
                <a:ea typeface="宋体" panose="02010600030101010101" pitchFamily="2" charset="-122"/>
                <a:sym typeface="宋体" panose="02010600030101010101" pitchFamily="2" charset="-122"/>
              </a:rPr>
              <a:t>——</a:t>
            </a:r>
            <a:r>
              <a:rPr lang="zh-CN" altLang="en-US" sz="2000" dirty="0">
                <a:latin typeface="宋体" panose="02010600030101010101" pitchFamily="2" charset="-122"/>
                <a:ea typeface="宋体" panose="02010600030101010101" pitchFamily="2" charset="-122"/>
                <a:sym typeface="宋体" panose="02010600030101010101" pitchFamily="2" charset="-122"/>
              </a:rPr>
              <a:t>转型升级          （</a:t>
            </a:r>
            <a:r>
              <a:rPr lang="en-US" altLang="zh-CN" sz="2000" dirty="0">
                <a:latin typeface="宋体" panose="02010600030101010101" pitchFamily="2" charset="-122"/>
                <a:ea typeface="宋体" panose="02010600030101010101" pitchFamily="2" charset="-122"/>
                <a:sym typeface="宋体" panose="02010600030101010101" pitchFamily="2" charset="-122"/>
              </a:rPr>
              <a:t>70</a:t>
            </a:r>
            <a:r>
              <a:rPr lang="zh-CN" altLang="en-US" sz="2000" dirty="0">
                <a:latin typeface="宋体" panose="02010600030101010101" pitchFamily="2" charset="-122"/>
                <a:ea typeface="宋体" panose="02010600030101010101" pitchFamily="2" charset="-122"/>
                <a:sym typeface="宋体" panose="02010600030101010101" pitchFamily="2" charset="-122"/>
              </a:rPr>
              <a:t>余项）</a:t>
            </a:r>
            <a:endParaRPr lang="zh-CN" altLang="en-US" sz="2000" dirty="0">
              <a:latin typeface="宋体" panose="02010600030101010101" pitchFamily="2" charset="-122"/>
              <a:ea typeface="宋体" panose="02010600030101010101" pitchFamily="2" charset="-122"/>
              <a:sym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案例八：</a:t>
            </a:r>
            <a:r>
              <a:rPr lang="zh-CN" altLang="en-US" sz="2000">
                <a:latin typeface="宋体" panose="02010600030101010101" pitchFamily="2" charset="-122"/>
                <a:ea typeface="宋体" panose="02010600030101010101" pitchFamily="2" charset="-122"/>
              </a:rPr>
              <a:t>那日斯太林场</a:t>
            </a:r>
            <a:r>
              <a:rPr lang="zh-CN" altLang="en-US" sz="2000" dirty="0">
                <a:latin typeface="黑体" panose="02010609060101010101" pitchFamily="49" charset="-122"/>
                <a:ea typeface="宋体" panose="02010600030101010101" pitchFamily="2" charset="-122"/>
              </a:rPr>
              <a:t>——</a:t>
            </a:r>
            <a:r>
              <a:rPr lang="zh-CN" altLang="en-US" sz="2000">
                <a:latin typeface="宋体" panose="02010600030101010101" pitchFamily="2" charset="-122"/>
                <a:ea typeface="宋体" panose="02010600030101010101" pitchFamily="2" charset="-122"/>
                <a:sym typeface="宋体" panose="02010600030101010101" pitchFamily="2" charset="-122"/>
              </a:rPr>
              <a:t>特色小镇      </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180</a:t>
            </a:r>
            <a:r>
              <a:rPr lang="zh-CN" altLang="en-US" sz="2000" dirty="0">
                <a:latin typeface="宋体" panose="02010600030101010101" pitchFamily="2" charset="-122"/>
                <a:ea typeface="宋体" panose="02010600030101010101" pitchFamily="2" charset="-122"/>
              </a:rPr>
              <a:t>余项） </a:t>
            </a:r>
            <a:endParaRPr lang="zh-CN" altLang="en-US" sz="2000" dirty="0">
              <a:latin typeface="宋体" panose="02010600030101010101" pitchFamily="2" charset="-122"/>
              <a:ea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案例九：神华国华</a:t>
            </a:r>
            <a:r>
              <a:rPr lang="zh-CN" altLang="en-US" sz="2000" dirty="0">
                <a:latin typeface="黑体" panose="02010609060101010101" pitchFamily="49"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循环经济          （</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余项）</a:t>
            </a:r>
            <a:endParaRPr lang="zh-CN" altLang="en-US" sz="2000" dirty="0">
              <a:latin typeface="宋体" panose="02010600030101010101" pitchFamily="2" charset="-122"/>
              <a:ea typeface="宋体" panose="02010600030101010101" pitchFamily="2" charset="-122"/>
            </a:endParaRPr>
          </a:p>
          <a:p>
            <a:pPr>
              <a:lnSpc>
                <a:spcPct val="160000"/>
              </a:lnSpc>
            </a:pPr>
            <a:r>
              <a:rPr lang="zh-CN" altLang="en-US" sz="2000" dirty="0">
                <a:latin typeface="宋体" panose="02010600030101010101" pitchFamily="2" charset="-122"/>
                <a:ea typeface="宋体" panose="02010600030101010101" pitchFamily="2" charset="-122"/>
              </a:rPr>
              <a:t>案例十：众谊环保</a:t>
            </a:r>
            <a:r>
              <a:rPr lang="zh-CN" altLang="en-US" sz="2000" dirty="0">
                <a:latin typeface="Arial" panose="020B0604020202020204" pitchFamily="34" charset="0"/>
                <a:ea typeface="宋体" panose="02010600030101010101" pitchFamily="2" charset="-122"/>
              </a:rPr>
              <a:t>——</a:t>
            </a:r>
            <a:r>
              <a:rPr lang="zh-CN" altLang="en-US" sz="2000" dirty="0">
                <a:latin typeface="宋体" panose="02010600030101010101" pitchFamily="2" charset="-122"/>
                <a:ea typeface="宋体" panose="02010600030101010101" pitchFamily="2" charset="-122"/>
              </a:rPr>
              <a:t> 政策挖掘         （</a:t>
            </a:r>
            <a:r>
              <a:rPr lang="en-US" altLang="zh-CN" sz="2000" dirty="0">
                <a:latin typeface="宋体" panose="02010600030101010101" pitchFamily="2" charset="-122"/>
                <a:ea typeface="宋体" panose="02010600030101010101" pitchFamily="2" charset="-122"/>
              </a:rPr>
              <a:t>90</a:t>
            </a:r>
            <a:r>
              <a:rPr lang="zh-CN" altLang="en-US" sz="2000" dirty="0">
                <a:latin typeface="宋体" panose="02010600030101010101" pitchFamily="2" charset="-122"/>
                <a:ea typeface="宋体" panose="02010600030101010101" pitchFamily="2" charset="-122"/>
              </a:rPr>
              <a:t>余项） </a:t>
            </a:r>
            <a:endParaRPr lang="en-US" altLang="zh-CN" sz="2000" dirty="0">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073150"/>
            <a:ext cx="8229600" cy="4525963"/>
          </a:xfrm>
        </p:spPr>
        <p:txBody>
          <a:bodyPr/>
          <a:p>
            <a:pPr marL="0" indent="0">
              <a:buNone/>
            </a:pPr>
            <a:r>
              <a:rPr lang="en-US" altLang="zh-CN" dirty="0">
                <a:latin typeface="宋体" panose="02010600030101010101" pitchFamily="2" charset="-122"/>
                <a:ea typeface="宋体" panose="02010600030101010101" pitchFamily="2" charset="-122"/>
                <a:sym typeface="+mn-ea"/>
              </a:rPr>
              <a:t> </a:t>
            </a:r>
            <a:r>
              <a:rPr lang="zh-CN" altLang="en-US" b="1" dirty="0">
                <a:latin typeface="宋体" panose="02010600030101010101" pitchFamily="2" charset="-122"/>
                <a:ea typeface="宋体" panose="02010600030101010101" pitchFamily="2" charset="-122"/>
                <a:sym typeface="+mn-ea"/>
              </a:rPr>
              <a:t>《</a:t>
            </a:r>
            <a:r>
              <a:rPr lang="zh-CN" altLang="en-US" b="1" dirty="0">
                <a:latin typeface="Arial" panose="020B0604020202020204" pitchFamily="34" charset="0"/>
                <a:ea typeface="宋体" panose="02010600030101010101" pitchFamily="2" charset="-122"/>
                <a:sym typeface="+mn-ea"/>
              </a:rPr>
              <a:t>×××</a:t>
            </a:r>
            <a:r>
              <a:rPr lang="zh-CN" altLang="en-US" b="1" dirty="0">
                <a:latin typeface="黑体" panose="02010609060101010101" pitchFamily="49" charset="-122"/>
                <a:ea typeface="黑体" panose="02010609060101010101" pitchFamily="49" charset="-122"/>
                <a:sym typeface="+mn-ea"/>
              </a:rPr>
              <a:t>公司竞争力提升路线图</a:t>
            </a:r>
            <a:r>
              <a:rPr lang="zh-CN" altLang="en-US" b="1" dirty="0">
                <a:latin typeface="宋体" panose="02010600030101010101" pitchFamily="2" charset="-122"/>
                <a:ea typeface="宋体" panose="02010600030101010101" pitchFamily="2" charset="-122"/>
                <a:sym typeface="+mn-ea"/>
              </a:rPr>
              <a:t>》</a:t>
            </a:r>
            <a:endParaRPr lang="zh-CN" altLang="en-US" b="1" dirty="0">
              <a:latin typeface="宋体" panose="02010600030101010101" pitchFamily="2" charset="-122"/>
              <a:ea typeface="宋体" panose="02010600030101010101" pitchFamily="2" charset="-122"/>
              <a:sym typeface="+mn-ea"/>
            </a:endParaRPr>
          </a:p>
          <a:p>
            <a:pPr marL="0" indent="0">
              <a:lnSpc>
                <a:spcPct val="160000"/>
              </a:lnSpc>
              <a:buNone/>
            </a:pPr>
            <a:r>
              <a:rPr lang="zh-CN" altLang="en-US" sz="1600" b="1">
                <a:solidFill>
                  <a:srgbClr val="C00000"/>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sym typeface="宋体" panose="02010600030101010101" pitchFamily="2" charset="-122"/>
              </a:rPr>
              <a:t>一、背景资料</a:t>
            </a:r>
            <a:endParaRPr lang="zh-CN" altLang="en-US" sz="1600" b="1">
              <a:solidFill>
                <a:srgbClr val="C00000"/>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sym typeface="宋体" panose="02010600030101010101" pitchFamily="2" charset="-122"/>
            </a:endParaRPr>
          </a:p>
          <a:p>
            <a:pPr marL="0" indent="0">
              <a:lnSpc>
                <a:spcPct val="160000"/>
              </a:lnSpc>
              <a:buNone/>
            </a:pPr>
            <a:r>
              <a:rPr lang="zh-CN" altLang="en-US" sz="1600">
                <a:latin typeface="Arial" panose="020B0604020202020204" pitchFamily="34" charset="0"/>
                <a:ea typeface="宋体" panose="02010600030101010101" pitchFamily="2" charset="-122"/>
                <a:sym typeface="宋体" panose="02010600030101010101" pitchFamily="2" charset="-122"/>
              </a:rPr>
              <a:t>       1、企业简介：（略）</a:t>
            </a:r>
            <a:endParaRPr lang="zh-CN" altLang="en-US" sz="1600">
              <a:latin typeface="Arial" panose="020B0604020202020204" pitchFamily="34" charset="0"/>
              <a:ea typeface="宋体" panose="02010600030101010101" pitchFamily="2" charset="-122"/>
              <a:sym typeface="宋体" panose="02010600030101010101" pitchFamily="2" charset="-122"/>
            </a:endParaRPr>
          </a:p>
          <a:p>
            <a:pPr marL="0" indent="0">
              <a:lnSpc>
                <a:spcPct val="160000"/>
              </a:lnSpc>
              <a:buNone/>
            </a:pPr>
            <a:r>
              <a:rPr lang="zh-CN" altLang="en-US" sz="1600">
                <a:latin typeface="Arial" panose="020B0604020202020204" pitchFamily="34" charset="0"/>
                <a:ea typeface="宋体" panose="02010600030101010101" pitchFamily="2" charset="-122"/>
                <a:sym typeface="宋体" panose="02010600030101010101" pitchFamily="2" charset="-122"/>
              </a:rPr>
              <a:t>       2、资质梳理清单：（略）</a:t>
            </a:r>
            <a:endParaRPr lang="zh-CN" altLang="en-US" sz="1600">
              <a:latin typeface="Arial" panose="020B0604020202020204" pitchFamily="34" charset="0"/>
              <a:ea typeface="宋体" panose="02010600030101010101" pitchFamily="2" charset="-122"/>
              <a:sym typeface="宋体" panose="02010600030101010101" pitchFamily="2" charset="-122"/>
            </a:endParaRPr>
          </a:p>
          <a:p>
            <a:pPr marL="0" indent="0">
              <a:lnSpc>
                <a:spcPct val="160000"/>
              </a:lnSpc>
              <a:buNone/>
            </a:pPr>
            <a:r>
              <a:rPr lang="zh-CN" altLang="en-US" sz="1600">
                <a:latin typeface="Arial" panose="020B0604020202020204" pitchFamily="34" charset="0"/>
                <a:ea typeface="宋体" panose="02010600030101010101" pitchFamily="2" charset="-122"/>
                <a:sym typeface="宋体" panose="02010600030101010101" pitchFamily="2" charset="-122"/>
              </a:rPr>
              <a:t>       3、规划宗旨：</a:t>
            </a:r>
            <a:endParaRPr lang="zh-CN" altLang="en-US" sz="1600">
              <a:latin typeface="Arial" panose="020B0604020202020204" pitchFamily="34" charset="0"/>
              <a:ea typeface="宋体" panose="02010600030101010101" pitchFamily="2" charset="-122"/>
              <a:sym typeface="宋体" panose="02010600030101010101" pitchFamily="2" charset="-122"/>
            </a:endParaRPr>
          </a:p>
          <a:p>
            <a:pPr marL="0" indent="0">
              <a:lnSpc>
                <a:spcPct val="160000"/>
              </a:lnSpc>
              <a:buNone/>
            </a:pPr>
            <a:r>
              <a:rPr lang="zh-CN" altLang="en-US" sz="1800">
                <a:latin typeface="Arial" panose="020B0604020202020204" pitchFamily="34" charset="0"/>
                <a:ea typeface="宋体" panose="02010600030101010101" pitchFamily="2" charset="-122"/>
                <a:sym typeface="宋体" panose="02010600030101010101" pitchFamily="2" charset="-122"/>
              </a:rPr>
              <a:t>       以建立现代化农业国际集团为战略愿景，现依据行业发展趋势及国家政策导向，立足企业现状，从</a:t>
            </a:r>
            <a:r>
              <a:rPr lang="zh-CN" altLang="en-US" sz="1800">
                <a:solidFill>
                  <a:srgbClr val="FF0000"/>
                </a:solidFill>
                <a:latin typeface="Arial" panose="020B0604020202020204" pitchFamily="34" charset="0"/>
                <a:ea typeface="宋体" panose="02010600030101010101" pitchFamily="2" charset="-122"/>
                <a:sym typeface="宋体" panose="02010600030101010101" pitchFamily="2" charset="-122"/>
              </a:rPr>
              <a:t>知识产权、资质体系、人力资源、饲草产业、奶业链条、国际贸易、生态发展、产业融合、配套服务、科技创新</a:t>
            </a:r>
            <a:r>
              <a:rPr lang="zh-CN" altLang="en-US" sz="1800">
                <a:latin typeface="Arial" panose="020B0604020202020204" pitchFamily="34" charset="0"/>
                <a:ea typeface="宋体" panose="02010600030101010101" pitchFamily="2" charset="-122"/>
                <a:sym typeface="宋体" panose="02010600030101010101" pitchFamily="2" charset="-122"/>
              </a:rPr>
              <a:t>等10大方面为贵企业规划匹配了110余项各类扶持政策，望参考。</a:t>
            </a:r>
            <a:endParaRPr lang="zh-CN" altLang="en-US" sz="1800">
              <a:latin typeface="Arial" panose="020B0604020202020204" pitchFamily="34" charset="0"/>
              <a:ea typeface="宋体" panose="02010600030101010101" pitchFamily="2" charset="-122"/>
              <a:sym typeface="宋体" panose="02010600030101010101" pitchFamily="2" charset="-122"/>
            </a:endParaRPr>
          </a:p>
          <a:p>
            <a:pPr marL="0" indent="0">
              <a:buNone/>
            </a:pPr>
            <a:endParaRPr lang="zh-CN" altLang="en-US"/>
          </a:p>
        </p:txBody>
      </p:sp>
      <p:sp>
        <p:nvSpPr>
          <p:cNvPr id="4" name="文本框 3"/>
          <p:cNvSpPr txBox="1"/>
          <p:nvPr/>
        </p:nvSpPr>
        <p:spPr>
          <a:xfrm>
            <a:off x="1285875" y="353695"/>
            <a:ext cx="6149975" cy="506730"/>
          </a:xfrm>
          <a:prstGeom prst="rect">
            <a:avLst/>
          </a:prstGeom>
          <a:noFill/>
        </p:spPr>
        <p:txBody>
          <a:bodyPr wrap="square" rtlCol="0" anchor="t">
            <a:spAutoFit/>
          </a:bodyPr>
          <a:p>
            <a:pPr>
              <a:lnSpc>
                <a:spcPct val="150000"/>
              </a:lnSpc>
            </a:pPr>
            <a:r>
              <a:rPr lang="zh-CN" altLang="en-US" b="1" dirty="0">
                <a:latin typeface="黑体" panose="02010609060101010101" pitchFamily="49" charset="-122"/>
                <a:ea typeface="黑体" panose="02010609060101010101" pitchFamily="49" charset="-122"/>
                <a:sym typeface="Arial" panose="020B0604020202020204" pitchFamily="34" charset="0"/>
              </a:rPr>
              <a:t>第四部分 政策规划</a:t>
            </a:r>
            <a:r>
              <a:rPr lang="zh-CN" altLang="en-US" b="1" dirty="0">
                <a:latin typeface="黑体" panose="02010609060101010101" pitchFamily="49" charset="-122"/>
                <a:ea typeface="黑体" panose="02010609060101010101" pitchFamily="49" charset="-122"/>
                <a:sym typeface="+mn-ea"/>
              </a:rPr>
              <a:t>案例分享及微</a:t>
            </a:r>
            <a:r>
              <a:rPr lang="zh-CN" altLang="en-US" b="1">
                <a:latin typeface="黑体" panose="02010609060101010101" pitchFamily="49" charset="-122"/>
                <a:ea typeface="黑体" panose="02010609060101010101" pitchFamily="49" charset="-122"/>
                <a:sym typeface="+mn-ea"/>
              </a:rPr>
              <a:t>观扶持政策解读</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62685" y="1231900"/>
            <a:ext cx="3084195" cy="4526280"/>
          </a:xfrm>
        </p:spPr>
        <p:txBody>
          <a:bodyPr/>
          <a:p>
            <a:pPr marL="0" indent="0">
              <a:lnSpc>
                <a:spcPct val="120000"/>
              </a:lnSpc>
              <a:buNone/>
            </a:pPr>
            <a:r>
              <a:rPr lang="zh-CN" altLang="en-US" sz="1400" b="1">
                <a:solidFill>
                  <a:srgbClr val="C00000"/>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sym typeface="+mn-ea"/>
              </a:rPr>
              <a:t>二、企业资质体系打造升级</a:t>
            </a:r>
            <a:endParaRPr lang="zh-CN" altLang="en-US" sz="1400" b="1">
              <a:solidFill>
                <a:srgbClr val="C00000"/>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（一）、企业自主知识产权体系</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1、商标注册及其提升</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1）申报市级知名商标</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2）申报省级著名商标</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3）申报国家级驰名商标</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2、专利申请及其成果转化</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1）创新发明专利申请达到专利池水平</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2）专利费用资助奖励</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3）四项专利费用减免</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4）国家知识产权优势企业</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5）国家知识产权示范企业</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6）知识产权应用示范企业</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7）知识产权密集型产品试点示范基地</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8）重点产业知识产权运营基金</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3、知识产权国际保护政策</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1）商标国际注册政策</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200">
                <a:latin typeface="Arial" panose="020B0604020202020204" pitchFamily="34" charset="0"/>
                <a:ea typeface="宋体" panose="02010600030101010101" pitchFamily="2" charset="-122"/>
                <a:sym typeface="+mn-ea"/>
              </a:rPr>
              <a:t>2）专利国际注册政策</a:t>
            </a:r>
            <a:endParaRPr lang="zh-CN" altLang="en-US" sz="1200">
              <a:latin typeface="Arial" panose="020B0604020202020204" pitchFamily="34" charset="0"/>
              <a:ea typeface="宋体" panose="02010600030101010101" pitchFamily="2" charset="-122"/>
              <a:sym typeface="+mn-ea"/>
            </a:endParaRPr>
          </a:p>
          <a:p>
            <a:pPr marL="0" indent="0">
              <a:lnSpc>
                <a:spcPct val="120000"/>
              </a:lnSpc>
              <a:buNone/>
            </a:pPr>
            <a:r>
              <a:rPr lang="zh-CN" altLang="en-US" sz="1400">
                <a:latin typeface="Arial" panose="020B0604020202020204" pitchFamily="34" charset="0"/>
                <a:ea typeface="宋体" panose="02010600030101010101" pitchFamily="2" charset="-122"/>
                <a:sym typeface="+mn-ea"/>
              </a:rPr>
              <a:t>4、国家标准申报政策</a:t>
            </a:r>
            <a:endParaRPr lang="zh-CN" altLang="en-US" sz="1400">
              <a:latin typeface="Arial" panose="020B0604020202020204" pitchFamily="34" charset="0"/>
              <a:ea typeface="宋体" panose="02010600030101010101" pitchFamily="2" charset="-122"/>
              <a:sym typeface="+mn-ea"/>
            </a:endParaRPr>
          </a:p>
          <a:p>
            <a:pPr marL="0" indent="0">
              <a:buNone/>
            </a:pPr>
            <a:endParaRPr lang="zh-CN" altLang="en-US" sz="1400">
              <a:latin typeface="Arial" panose="020B0604020202020204" pitchFamily="34" charset="0"/>
              <a:ea typeface="宋体" panose="02010600030101010101" pitchFamily="2" charset="-122"/>
              <a:sym typeface="+mn-ea"/>
            </a:endParaRPr>
          </a:p>
        </p:txBody>
      </p:sp>
      <p:sp>
        <p:nvSpPr>
          <p:cNvPr id="4" name="文本框 3"/>
          <p:cNvSpPr txBox="1"/>
          <p:nvPr/>
        </p:nvSpPr>
        <p:spPr>
          <a:xfrm>
            <a:off x="1285875" y="353695"/>
            <a:ext cx="6149975" cy="506730"/>
          </a:xfrm>
          <a:prstGeom prst="rect">
            <a:avLst/>
          </a:prstGeom>
          <a:noFill/>
        </p:spPr>
        <p:txBody>
          <a:bodyPr wrap="square" rtlCol="0" anchor="t">
            <a:spAutoFit/>
          </a:bodyPr>
          <a:p>
            <a:pPr>
              <a:lnSpc>
                <a:spcPct val="150000"/>
              </a:lnSpc>
            </a:pPr>
            <a:r>
              <a:rPr lang="zh-CN" altLang="en-US" b="1" dirty="0">
                <a:latin typeface="黑体" panose="02010609060101010101" pitchFamily="49" charset="-122"/>
                <a:ea typeface="黑体" panose="02010609060101010101" pitchFamily="49" charset="-122"/>
                <a:sym typeface="Arial" panose="020B0604020202020204" pitchFamily="34" charset="0"/>
              </a:rPr>
              <a:t>第四部分 政策规划</a:t>
            </a:r>
            <a:r>
              <a:rPr lang="zh-CN" altLang="en-US" b="1" dirty="0">
                <a:latin typeface="黑体" panose="02010609060101010101" pitchFamily="49" charset="-122"/>
                <a:ea typeface="黑体" panose="02010609060101010101" pitchFamily="49" charset="-122"/>
                <a:sym typeface="+mn-ea"/>
              </a:rPr>
              <a:t>案例分享及微</a:t>
            </a:r>
            <a:r>
              <a:rPr lang="zh-CN" altLang="en-US" b="1">
                <a:latin typeface="黑体" panose="02010609060101010101" pitchFamily="49" charset="-122"/>
                <a:ea typeface="黑体" panose="02010609060101010101" pitchFamily="49" charset="-122"/>
                <a:sym typeface="+mn-ea"/>
              </a:rPr>
              <a:t>观扶持政策解读</a:t>
            </a:r>
            <a:endParaRPr lang="zh-CN" altLang="en-US"/>
          </a:p>
        </p:txBody>
      </p:sp>
      <p:sp>
        <p:nvSpPr>
          <p:cNvPr id="6" name="文本框 5"/>
          <p:cNvSpPr txBox="1"/>
          <p:nvPr/>
        </p:nvSpPr>
        <p:spPr>
          <a:xfrm>
            <a:off x="4904740" y="1413510"/>
            <a:ext cx="2962910" cy="4742815"/>
          </a:xfrm>
          <a:prstGeom prst="rect">
            <a:avLst/>
          </a:prstGeom>
          <a:noFill/>
        </p:spPr>
        <p:txBody>
          <a:bodyPr wrap="square" rtlCol="0" anchor="t">
            <a:spAutoFit/>
          </a:bodyPr>
          <a:p>
            <a:pPr>
              <a:lnSpc>
                <a:spcPct val="120000"/>
              </a:lnSpc>
            </a:pPr>
            <a:r>
              <a:rPr lang="zh-CN" altLang="en-US" sz="1400">
                <a:latin typeface="+mn-ea"/>
                <a:sym typeface="+mn-ea"/>
              </a:rPr>
              <a:t>（二）产品资质</a:t>
            </a:r>
            <a:endParaRPr lang="zh-CN" altLang="en-US" sz="1400">
              <a:latin typeface="+mn-ea"/>
              <a:sym typeface="+mn-ea"/>
            </a:endParaRPr>
          </a:p>
          <a:p>
            <a:pPr>
              <a:lnSpc>
                <a:spcPct val="120000"/>
              </a:lnSpc>
            </a:pPr>
            <a:r>
              <a:rPr lang="zh-CN" altLang="en-US" sz="1400">
                <a:latin typeface="+mn-ea"/>
                <a:sym typeface="+mn-ea"/>
              </a:rPr>
              <a:t>1、无公害农产品认证</a:t>
            </a:r>
            <a:endParaRPr lang="zh-CN" altLang="en-US" sz="1400">
              <a:latin typeface="+mn-ea"/>
              <a:sym typeface="+mn-ea"/>
            </a:endParaRPr>
          </a:p>
          <a:p>
            <a:pPr>
              <a:lnSpc>
                <a:spcPct val="120000"/>
              </a:lnSpc>
            </a:pPr>
            <a:r>
              <a:rPr lang="zh-CN" altLang="en-US" sz="1400">
                <a:latin typeface="+mn-ea"/>
                <a:sym typeface="+mn-ea"/>
              </a:rPr>
              <a:t>2、绿色食品认证</a:t>
            </a:r>
            <a:endParaRPr lang="zh-CN" altLang="en-US" sz="1400">
              <a:latin typeface="+mn-ea"/>
              <a:sym typeface="+mn-ea"/>
            </a:endParaRPr>
          </a:p>
          <a:p>
            <a:pPr>
              <a:lnSpc>
                <a:spcPct val="120000"/>
              </a:lnSpc>
            </a:pPr>
            <a:r>
              <a:rPr lang="zh-CN" altLang="en-US" sz="1400">
                <a:latin typeface="+mn-ea"/>
                <a:sym typeface="+mn-ea"/>
              </a:rPr>
              <a:t>3、有机食品认证</a:t>
            </a:r>
            <a:endParaRPr lang="zh-CN" altLang="en-US" sz="1400">
              <a:latin typeface="+mn-ea"/>
              <a:sym typeface="+mn-ea"/>
            </a:endParaRPr>
          </a:p>
          <a:p>
            <a:pPr>
              <a:lnSpc>
                <a:spcPct val="120000"/>
              </a:lnSpc>
            </a:pPr>
            <a:r>
              <a:rPr lang="zh-CN" altLang="en-US" sz="1400">
                <a:latin typeface="+mn-ea"/>
                <a:sym typeface="+mn-ea"/>
              </a:rPr>
              <a:t>4、农产品地理标志认证</a:t>
            </a:r>
            <a:endParaRPr lang="zh-CN" altLang="en-US" sz="1400">
              <a:latin typeface="+mn-ea"/>
              <a:sym typeface="+mn-ea"/>
            </a:endParaRPr>
          </a:p>
          <a:p>
            <a:pPr>
              <a:lnSpc>
                <a:spcPct val="120000"/>
              </a:lnSpc>
            </a:pPr>
            <a:r>
              <a:rPr lang="zh-CN" altLang="en-US" sz="1400">
                <a:latin typeface="+mn-ea"/>
                <a:sym typeface="+mn-ea"/>
              </a:rPr>
              <a:t>5、中国优质特色农产品认定</a:t>
            </a:r>
            <a:endParaRPr lang="zh-CN" altLang="en-US" sz="1400">
              <a:latin typeface="+mn-ea"/>
              <a:sym typeface="+mn-ea"/>
            </a:endParaRPr>
          </a:p>
          <a:p>
            <a:pPr>
              <a:lnSpc>
                <a:spcPct val="120000"/>
              </a:lnSpc>
            </a:pPr>
            <a:r>
              <a:rPr lang="zh-CN" altLang="en-US" sz="1400">
                <a:latin typeface="+mn-ea"/>
                <a:sym typeface="+mn-ea"/>
              </a:rPr>
              <a:t>（三）管理体系资质认证：</a:t>
            </a:r>
            <a:endParaRPr lang="zh-CN" altLang="en-US" sz="1400">
              <a:latin typeface="+mn-ea"/>
              <a:sym typeface="+mn-ea"/>
            </a:endParaRPr>
          </a:p>
          <a:p>
            <a:pPr>
              <a:lnSpc>
                <a:spcPct val="120000"/>
              </a:lnSpc>
            </a:pPr>
            <a:r>
              <a:rPr lang="en-US" altLang="zh-CN" sz="1400">
                <a:latin typeface="+mn-ea"/>
                <a:sym typeface="+mn-ea"/>
              </a:rPr>
              <a:t>1</a:t>
            </a:r>
            <a:r>
              <a:rPr lang="zh-CN" altLang="en-US" sz="1400">
                <a:latin typeface="+mn-ea"/>
                <a:sym typeface="+mn-ea"/>
              </a:rPr>
              <a:t>、质量安全管理规范示范企业</a:t>
            </a:r>
            <a:endParaRPr lang="zh-CN" altLang="en-US" sz="1400">
              <a:latin typeface="+mn-ea"/>
              <a:sym typeface="+mn-ea"/>
            </a:endParaRPr>
          </a:p>
          <a:p>
            <a:pPr>
              <a:lnSpc>
                <a:spcPct val="120000"/>
              </a:lnSpc>
            </a:pPr>
            <a:r>
              <a:rPr lang="en-US" altLang="zh-CN" sz="1400">
                <a:latin typeface="+mn-ea"/>
                <a:sym typeface="+mn-ea"/>
              </a:rPr>
              <a:t>2</a:t>
            </a:r>
            <a:r>
              <a:rPr lang="zh-CN" altLang="en-US" sz="1400">
                <a:latin typeface="+mn-ea"/>
                <a:sym typeface="+mn-ea"/>
              </a:rPr>
              <a:t>、环境管理体系</a:t>
            </a:r>
            <a:endParaRPr lang="zh-CN" altLang="en-US" sz="1400">
              <a:latin typeface="+mn-ea"/>
              <a:sym typeface="+mn-ea"/>
            </a:endParaRPr>
          </a:p>
          <a:p>
            <a:pPr>
              <a:lnSpc>
                <a:spcPct val="120000"/>
              </a:lnSpc>
            </a:pPr>
            <a:r>
              <a:rPr lang="en-US" altLang="zh-CN" sz="1400">
                <a:latin typeface="+mn-ea"/>
                <a:sym typeface="+mn-ea"/>
              </a:rPr>
              <a:t>3</a:t>
            </a:r>
            <a:r>
              <a:rPr lang="zh-CN" altLang="en-US" sz="1400">
                <a:latin typeface="+mn-ea"/>
                <a:sym typeface="+mn-ea"/>
              </a:rPr>
              <a:t>、职业健康管理体系认证</a:t>
            </a:r>
            <a:endParaRPr lang="zh-CN" altLang="en-US" sz="1400">
              <a:latin typeface="+mn-ea"/>
              <a:sym typeface="+mn-ea"/>
            </a:endParaRPr>
          </a:p>
          <a:p>
            <a:pPr>
              <a:lnSpc>
                <a:spcPct val="120000"/>
              </a:lnSpc>
            </a:pPr>
            <a:r>
              <a:rPr lang="en-US" altLang="zh-CN" sz="1400">
                <a:latin typeface="+mn-ea"/>
                <a:sym typeface="+mn-ea"/>
              </a:rPr>
              <a:t>4</a:t>
            </a:r>
            <a:r>
              <a:rPr lang="zh-CN" altLang="en-US" sz="1400">
                <a:latin typeface="+mn-ea"/>
                <a:sym typeface="+mn-ea"/>
              </a:rPr>
              <a:t>、自治区</a:t>
            </a:r>
            <a:r>
              <a:rPr lang="en-US" altLang="zh-CN" sz="1400">
                <a:latin typeface="+mn-ea"/>
                <a:sym typeface="+mn-ea"/>
              </a:rPr>
              <a:t>AAA</a:t>
            </a:r>
            <a:r>
              <a:rPr lang="zh-CN" altLang="en-US" sz="1400">
                <a:latin typeface="+mn-ea"/>
                <a:sym typeface="+mn-ea"/>
              </a:rPr>
              <a:t>信用认证</a:t>
            </a:r>
            <a:endParaRPr lang="zh-CN" altLang="en-US" sz="1400">
              <a:latin typeface="+mn-ea"/>
              <a:sym typeface="+mn-ea"/>
            </a:endParaRPr>
          </a:p>
          <a:p>
            <a:pPr>
              <a:lnSpc>
                <a:spcPct val="120000"/>
              </a:lnSpc>
            </a:pPr>
            <a:r>
              <a:rPr lang="en-US" altLang="zh-CN" sz="1400">
                <a:latin typeface="+mn-ea"/>
                <a:sym typeface="+mn-ea"/>
              </a:rPr>
              <a:t>5</a:t>
            </a:r>
            <a:r>
              <a:rPr lang="zh-CN" altLang="en-US" sz="1400">
                <a:latin typeface="+mn-ea"/>
                <a:sym typeface="+mn-ea"/>
              </a:rPr>
              <a:t>、</a:t>
            </a:r>
            <a:r>
              <a:rPr lang="en-US" altLang="zh-CN" sz="1400">
                <a:latin typeface="+mn-ea"/>
                <a:sym typeface="+mn-ea"/>
              </a:rPr>
              <a:t>IS09001</a:t>
            </a:r>
            <a:r>
              <a:rPr lang="zh-CN" altLang="en-US" sz="1400">
                <a:latin typeface="+mn-ea"/>
                <a:sym typeface="+mn-ea"/>
              </a:rPr>
              <a:t>体系认证</a:t>
            </a:r>
            <a:endParaRPr lang="zh-CN" altLang="en-US" sz="1400">
              <a:latin typeface="+mn-ea"/>
              <a:sym typeface="+mn-ea"/>
            </a:endParaRPr>
          </a:p>
          <a:p>
            <a:pPr>
              <a:lnSpc>
                <a:spcPct val="120000"/>
              </a:lnSpc>
            </a:pPr>
            <a:r>
              <a:rPr lang="en-US" altLang="zh-CN" sz="1400">
                <a:latin typeface="+mn-ea"/>
                <a:sym typeface="+mn-ea"/>
              </a:rPr>
              <a:t>6</a:t>
            </a:r>
            <a:r>
              <a:rPr lang="zh-CN" altLang="en-US" sz="1400">
                <a:latin typeface="+mn-ea"/>
                <a:sym typeface="+mn-ea"/>
              </a:rPr>
              <a:t>、</a:t>
            </a:r>
            <a:r>
              <a:rPr lang="en-US" altLang="zh-CN" sz="1400">
                <a:latin typeface="+mn-ea"/>
                <a:cs typeface="Calibri" panose="020F0502020204030204" pitchFamily="34" charset="0"/>
                <a:sym typeface="+mn-ea"/>
              </a:rPr>
              <a:t>HACCP</a:t>
            </a:r>
            <a:r>
              <a:rPr lang="zh-CN" altLang="en-US" sz="1400">
                <a:latin typeface="+mn-ea"/>
                <a:sym typeface="+mn-ea"/>
              </a:rPr>
              <a:t>认证</a:t>
            </a:r>
            <a:endParaRPr lang="zh-CN" altLang="en-US" sz="1400">
              <a:latin typeface="+mn-ea"/>
              <a:sym typeface="+mn-ea"/>
            </a:endParaRPr>
          </a:p>
          <a:p>
            <a:pPr>
              <a:lnSpc>
                <a:spcPct val="120000"/>
              </a:lnSpc>
            </a:pPr>
            <a:r>
              <a:rPr lang="en-US" altLang="zh-CN" sz="1400">
                <a:latin typeface="+mn-ea"/>
                <a:sym typeface="+mn-ea"/>
              </a:rPr>
              <a:t>7</a:t>
            </a:r>
            <a:r>
              <a:rPr lang="zh-CN" altLang="en-US" sz="1400">
                <a:latin typeface="+mn-ea"/>
                <a:sym typeface="+mn-ea"/>
              </a:rPr>
              <a:t>、良好农业规范（</a:t>
            </a:r>
            <a:r>
              <a:rPr lang="en-US" altLang="zh-CN" sz="1400">
                <a:latin typeface="+mn-ea"/>
                <a:cs typeface="Calibri" panose="020F0502020204030204" pitchFamily="34" charset="0"/>
                <a:sym typeface="+mn-ea"/>
              </a:rPr>
              <a:t>GAP</a:t>
            </a:r>
            <a:r>
              <a:rPr lang="zh-CN" altLang="en-US" sz="1400">
                <a:latin typeface="+mn-ea"/>
                <a:sym typeface="+mn-ea"/>
              </a:rPr>
              <a:t>）认证</a:t>
            </a:r>
            <a:endParaRPr lang="zh-CN" altLang="en-US" sz="1400">
              <a:latin typeface="+mn-ea"/>
              <a:sym typeface="+mn-ea"/>
            </a:endParaRPr>
          </a:p>
          <a:p>
            <a:pPr>
              <a:lnSpc>
                <a:spcPct val="120000"/>
              </a:lnSpc>
            </a:pPr>
            <a:r>
              <a:rPr lang="zh-CN" altLang="en-US" sz="1400">
                <a:latin typeface="+mn-ea"/>
                <a:sym typeface="+mn-ea"/>
              </a:rPr>
              <a:t>（四）企业荣誉资质申报</a:t>
            </a:r>
            <a:endParaRPr lang="zh-CN" altLang="en-US" sz="1400">
              <a:latin typeface="+mn-ea"/>
              <a:sym typeface="+mn-ea"/>
            </a:endParaRPr>
          </a:p>
          <a:p>
            <a:pPr>
              <a:lnSpc>
                <a:spcPct val="120000"/>
              </a:lnSpc>
            </a:pPr>
            <a:r>
              <a:rPr lang="en-US" altLang="zh-CN" sz="1400">
                <a:latin typeface="+mn-ea"/>
                <a:sym typeface="+mn-ea"/>
              </a:rPr>
              <a:t>1</a:t>
            </a:r>
            <a:r>
              <a:rPr lang="zh-CN" altLang="en-US" sz="1400">
                <a:latin typeface="+mn-ea"/>
                <a:sym typeface="+mn-ea"/>
              </a:rPr>
              <a:t>、各级示范基地</a:t>
            </a:r>
            <a:endParaRPr lang="zh-CN" altLang="en-US" sz="1400">
              <a:latin typeface="+mn-ea"/>
              <a:sym typeface="+mn-ea"/>
            </a:endParaRPr>
          </a:p>
          <a:p>
            <a:pPr>
              <a:lnSpc>
                <a:spcPct val="120000"/>
              </a:lnSpc>
            </a:pPr>
            <a:r>
              <a:rPr lang="en-US" altLang="zh-CN" sz="1400">
                <a:latin typeface="+mn-ea"/>
                <a:sym typeface="+mn-ea"/>
              </a:rPr>
              <a:t>2</a:t>
            </a:r>
            <a:r>
              <a:rPr lang="zh-CN" altLang="en-US" sz="1400">
                <a:latin typeface="+mn-ea"/>
                <a:sym typeface="+mn-ea"/>
              </a:rPr>
              <a:t>、各级试点企业</a:t>
            </a:r>
            <a:endParaRPr lang="zh-CN" altLang="en-US" sz="1400">
              <a:latin typeface="+mn-ea"/>
              <a:sym typeface="+mn-ea"/>
            </a:endParaRPr>
          </a:p>
          <a:p>
            <a:pPr>
              <a:lnSpc>
                <a:spcPct val="120000"/>
              </a:lnSpc>
            </a:pPr>
            <a:r>
              <a:rPr lang="en-US" altLang="zh-CN" sz="1400">
                <a:latin typeface="+mn-ea"/>
                <a:sym typeface="+mn-ea"/>
              </a:rPr>
              <a:t>3</a:t>
            </a:r>
            <a:r>
              <a:rPr lang="zh-CN" altLang="en-US" sz="1400">
                <a:latin typeface="+mn-ea"/>
                <a:sym typeface="+mn-ea"/>
              </a:rPr>
              <a:t>、各级龙头企业</a:t>
            </a:r>
            <a:endParaRPr lang="zh-CN" altLang="en-US" sz="1400">
              <a:latin typeface="+mn-ea"/>
              <a:sym typeface="+mn-ea"/>
            </a:endParaRPr>
          </a:p>
        </p:txBody>
      </p:sp>
      <p:cxnSp>
        <p:nvCxnSpPr>
          <p:cNvPr id="7" name="直接连接符 6"/>
          <p:cNvCxnSpPr/>
          <p:nvPr/>
        </p:nvCxnSpPr>
        <p:spPr>
          <a:xfrm flipH="1">
            <a:off x="4211955" y="1062355"/>
            <a:ext cx="16510" cy="517525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C:\Users\lenovo\Desktop\webwxgetmsgimg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30240" y="2347595"/>
            <a:ext cx="3000375" cy="392366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32765" y="960755"/>
            <a:ext cx="5848985" cy="5737860"/>
          </a:xfrm>
          <a:prstGeom prst="rect">
            <a:avLst/>
          </a:prstGeom>
          <a:noFill/>
        </p:spPr>
        <p:txBody>
          <a:bodyPr wrap="square" rtlCol="0" anchor="t">
            <a:spAutoFit/>
          </a:bodyPr>
          <a:p>
            <a:pPr>
              <a:lnSpc>
                <a:spcPct val="120000"/>
              </a:lnSpc>
            </a:pPr>
            <a:r>
              <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三、企业人力资源体系</a:t>
            </a:r>
            <a:endPar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a:lnSpc>
                <a:spcPct val="120000"/>
              </a:lnSpc>
            </a:pPr>
            <a:r>
              <a:rPr lang="en-US" altLang="zh-CN" dirty="0">
                <a:latin typeface="宋体" panose="02010600030101010101" pitchFamily="2" charset="-122"/>
                <a:ea typeface="宋体" panose="02010600030101010101" pitchFamily="2" charset="-122"/>
                <a:sym typeface="+mn-ea"/>
              </a:rPr>
              <a:t>1</a:t>
            </a:r>
            <a:r>
              <a:rPr lang="zh-CN" altLang="en-US" dirty="0">
                <a:latin typeface="宋体" panose="02010600030101010101" pitchFamily="2" charset="-122"/>
                <a:ea typeface="宋体" panose="02010600030101010101" pitchFamily="2" charset="-122"/>
                <a:sym typeface="+mn-ea"/>
              </a:rPr>
              <a:t>、农业科研杰出人才</a:t>
            </a:r>
            <a:endParaRPr lang="zh-CN" altLang="en-US" dirty="0">
              <a:latin typeface="宋体" panose="02010600030101010101" pitchFamily="2" charset="-122"/>
              <a:ea typeface="宋体" panose="02010600030101010101" pitchFamily="2" charset="-122"/>
            </a:endParaRPr>
          </a:p>
          <a:p>
            <a:pPr>
              <a:lnSpc>
                <a:spcPct val="120000"/>
              </a:lnSpc>
            </a:pPr>
            <a:r>
              <a:rPr lang="en-US" altLang="zh-CN" dirty="0">
                <a:latin typeface="宋体" panose="02010600030101010101" pitchFamily="2" charset="-122"/>
                <a:ea typeface="宋体" panose="02010600030101010101" pitchFamily="2" charset="-122"/>
                <a:sym typeface="+mn-ea"/>
              </a:rPr>
              <a:t>2</a:t>
            </a:r>
            <a:r>
              <a:rPr lang="zh-CN" altLang="en-US" dirty="0">
                <a:latin typeface="宋体" panose="02010600030101010101" pitchFamily="2" charset="-122"/>
                <a:ea typeface="宋体" panose="02010600030101010101" pitchFamily="2" charset="-122"/>
                <a:sym typeface="+mn-ea"/>
              </a:rPr>
              <a:t>、“创业内蒙古”</a:t>
            </a:r>
            <a:endParaRPr lang="zh-CN" altLang="en-US" dirty="0">
              <a:latin typeface="宋体" panose="02010600030101010101" pitchFamily="2" charset="-122"/>
              <a:ea typeface="宋体" panose="02010600030101010101" pitchFamily="2" charset="-122"/>
            </a:endParaRPr>
          </a:p>
          <a:p>
            <a:pPr>
              <a:lnSpc>
                <a:spcPct val="120000"/>
              </a:lnSpc>
            </a:pPr>
            <a:r>
              <a:rPr lang="en-US" altLang="zh-CN" dirty="0">
                <a:latin typeface="宋体" panose="02010600030101010101" pitchFamily="2" charset="-122"/>
                <a:ea typeface="宋体" panose="02010600030101010101" pitchFamily="2" charset="-122"/>
                <a:sym typeface="+mn-ea"/>
              </a:rPr>
              <a:t>3</a:t>
            </a:r>
            <a:r>
              <a:rPr lang="zh-CN" altLang="en-US" dirty="0">
                <a:latin typeface="宋体" panose="02010600030101010101" pitchFamily="2" charset="-122"/>
                <a:ea typeface="宋体" panose="02010600030101010101" pitchFamily="2" charset="-122"/>
                <a:sym typeface="+mn-ea"/>
              </a:rPr>
              <a:t>、“草原英才”奖申报（资质认定  </a:t>
            </a:r>
            <a:r>
              <a:rPr lang="zh-CN" altLang="en-US" dirty="0">
                <a:solidFill>
                  <a:srgbClr val="000000"/>
                </a:solidFill>
                <a:latin typeface="宋体" panose="02010600030101010101" pitchFamily="2" charset="-122"/>
                <a:ea typeface="宋体" panose="02010600030101010101" pitchFamily="2" charset="-122"/>
                <a:sym typeface="+mn-ea"/>
              </a:rPr>
              <a:t>金额不定 </a:t>
            </a:r>
            <a:r>
              <a:rPr lang="en-US" altLang="zh-CN" dirty="0">
                <a:latin typeface="宋体" panose="02010600030101010101" pitchFamily="2" charset="-122"/>
                <a:ea typeface="宋体" panose="02010600030101010101" pitchFamily="2" charset="-122"/>
                <a:sym typeface="+mn-ea"/>
              </a:rPr>
              <a:t>2</a:t>
            </a:r>
            <a:r>
              <a:rPr lang="zh-CN" altLang="en-US" dirty="0">
                <a:latin typeface="宋体" panose="02010600030101010101" pitchFamily="2" charset="-122"/>
                <a:ea typeface="宋体" panose="02010600030101010101" pitchFamily="2" charset="-122"/>
                <a:sym typeface="+mn-ea"/>
              </a:rPr>
              <a:t>月</a:t>
            </a:r>
            <a:r>
              <a:rPr lang="en-US" altLang="zh-CN" dirty="0">
                <a:latin typeface="宋体" panose="02010600030101010101" pitchFamily="2" charset="-122"/>
                <a:ea typeface="宋体" panose="02010600030101010101" pitchFamily="2" charset="-122"/>
                <a:sym typeface="+mn-ea"/>
              </a:rPr>
              <a:t>15</a:t>
            </a:r>
            <a:r>
              <a:rPr lang="zh-CN" altLang="en-US" dirty="0">
                <a:latin typeface="宋体" panose="02010600030101010101" pitchFamily="2" charset="-122"/>
                <a:ea typeface="宋体" panose="02010600030101010101" pitchFamily="2" charset="-122"/>
                <a:sym typeface="+mn-ea"/>
              </a:rPr>
              <a:t>前）</a:t>
            </a:r>
            <a:endParaRPr lang="zh-CN" altLang="en-US" dirty="0">
              <a:latin typeface="宋体" panose="02010600030101010101" pitchFamily="2" charset="-122"/>
              <a:ea typeface="宋体" panose="02010600030101010101" pitchFamily="2" charset="-122"/>
            </a:endParaRPr>
          </a:p>
          <a:p>
            <a:pPr>
              <a:lnSpc>
                <a:spcPct val="120000"/>
              </a:lnSpc>
            </a:pPr>
            <a:r>
              <a:rPr lang="en-US" altLang="zh-CN" dirty="0">
                <a:latin typeface="宋体" panose="02010600030101010101" pitchFamily="2" charset="-122"/>
                <a:ea typeface="宋体" panose="02010600030101010101" pitchFamily="2" charset="-122"/>
                <a:sym typeface="+mn-ea"/>
              </a:rPr>
              <a:t>4</a:t>
            </a:r>
            <a:r>
              <a:rPr lang="zh-CN" altLang="en-US" dirty="0">
                <a:latin typeface="宋体" panose="02010600030101010101" pitchFamily="2" charset="-122"/>
                <a:ea typeface="宋体" panose="02010600030101010101" pitchFamily="2" charset="-122"/>
                <a:sym typeface="+mn-ea"/>
              </a:rPr>
              <a:t>、农牧业丰收奖（</a:t>
            </a:r>
            <a:r>
              <a:rPr lang="en-US" altLang="zh-CN" dirty="0">
                <a:latin typeface="宋体" panose="02010600030101010101" pitchFamily="2" charset="-122"/>
                <a:ea typeface="宋体" panose="02010600030101010101" pitchFamily="2" charset="-122"/>
                <a:sym typeface="+mn-ea"/>
              </a:rPr>
              <a:t>3000—8000</a:t>
            </a:r>
            <a:r>
              <a:rPr lang="zh-CN" altLang="en-US" dirty="0">
                <a:latin typeface="宋体" panose="02010600030101010101" pitchFamily="2" charset="-122"/>
                <a:ea typeface="宋体" panose="02010600030101010101" pitchFamily="2" charset="-122"/>
                <a:sym typeface="+mn-ea"/>
              </a:rPr>
              <a:t>元  </a:t>
            </a:r>
            <a:r>
              <a:rPr lang="en-US" altLang="zh-CN" dirty="0">
                <a:latin typeface="宋体" panose="02010600030101010101" pitchFamily="2" charset="-122"/>
                <a:ea typeface="宋体" panose="02010600030101010101" pitchFamily="2" charset="-122"/>
                <a:sym typeface="+mn-ea"/>
              </a:rPr>
              <a:t>5</a:t>
            </a:r>
            <a:r>
              <a:rPr lang="zh-CN" altLang="en-US" dirty="0">
                <a:latin typeface="宋体" panose="02010600030101010101" pitchFamily="2" charset="-122"/>
                <a:ea typeface="宋体" panose="02010600030101010101" pitchFamily="2" charset="-122"/>
                <a:sym typeface="+mn-ea"/>
              </a:rPr>
              <a:t>月）</a:t>
            </a:r>
            <a:endParaRPr lang="zh-CN" altLang="en-US" dirty="0">
              <a:latin typeface="宋体" panose="02010600030101010101" pitchFamily="2" charset="-122"/>
              <a:ea typeface="宋体" panose="02010600030101010101" pitchFamily="2" charset="-122"/>
            </a:endParaRPr>
          </a:p>
          <a:p>
            <a:pPr>
              <a:lnSpc>
                <a:spcPct val="120000"/>
              </a:lnSpc>
            </a:pPr>
            <a:r>
              <a:rPr lang="en-US" altLang="zh-CN" dirty="0">
                <a:latin typeface="宋体" panose="02010600030101010101" pitchFamily="2" charset="-122"/>
                <a:ea typeface="宋体" panose="02010600030101010101" pitchFamily="2" charset="-122"/>
                <a:sym typeface="+mn-ea"/>
              </a:rPr>
              <a:t>5</a:t>
            </a:r>
            <a:r>
              <a:rPr lang="zh-CN" altLang="en-US" dirty="0">
                <a:latin typeface="宋体" panose="02010600030101010101" pitchFamily="2" charset="-122"/>
                <a:ea typeface="宋体" panose="02010600030101010101" pitchFamily="2" charset="-122"/>
                <a:sym typeface="+mn-ea"/>
              </a:rPr>
              <a:t>、“全国十佳农技推广标兵”（资质认定  </a:t>
            </a:r>
            <a:r>
              <a:rPr lang="en-US" altLang="zh-CN" dirty="0">
                <a:latin typeface="宋体" panose="02010600030101010101" pitchFamily="2" charset="-122"/>
                <a:ea typeface="宋体" panose="02010600030101010101" pitchFamily="2" charset="-122"/>
                <a:sym typeface="+mn-ea"/>
              </a:rPr>
              <a:t>5</a:t>
            </a:r>
            <a:r>
              <a:rPr lang="zh-CN" altLang="en-US" dirty="0">
                <a:latin typeface="宋体" panose="02010600030101010101" pitchFamily="2" charset="-122"/>
                <a:ea typeface="宋体" panose="02010600030101010101" pitchFamily="2" charset="-122"/>
                <a:sym typeface="+mn-ea"/>
              </a:rPr>
              <a:t>万元  </a:t>
            </a:r>
            <a:r>
              <a:rPr lang="en-US" altLang="zh-CN" dirty="0">
                <a:latin typeface="宋体" panose="02010600030101010101" pitchFamily="2" charset="-122"/>
                <a:ea typeface="宋体" panose="02010600030101010101" pitchFamily="2" charset="-122"/>
                <a:sym typeface="+mn-ea"/>
              </a:rPr>
              <a:t>7</a:t>
            </a:r>
            <a:r>
              <a:rPr lang="zh-CN" altLang="en-US" dirty="0">
                <a:latin typeface="宋体" panose="02010600030101010101" pitchFamily="2" charset="-122"/>
                <a:ea typeface="宋体" panose="02010600030101010101" pitchFamily="2" charset="-122"/>
                <a:sym typeface="+mn-ea"/>
              </a:rPr>
              <a:t>月）</a:t>
            </a:r>
            <a:endParaRPr lang="zh-CN" altLang="en-US" dirty="0">
              <a:latin typeface="宋体" panose="02010600030101010101" pitchFamily="2" charset="-122"/>
              <a:ea typeface="宋体" panose="02010600030101010101" pitchFamily="2" charset="-122"/>
            </a:endParaRPr>
          </a:p>
          <a:p>
            <a:pPr>
              <a:lnSpc>
                <a:spcPct val="120000"/>
              </a:lnSpc>
            </a:pPr>
            <a:r>
              <a:rPr lang="en-US" altLang="zh-CN" dirty="0">
                <a:latin typeface="宋体" panose="02010600030101010101" pitchFamily="2" charset="-122"/>
                <a:ea typeface="宋体" panose="02010600030101010101" pitchFamily="2" charset="-122"/>
                <a:sym typeface="+mn-ea"/>
              </a:rPr>
              <a:t>6</a:t>
            </a:r>
            <a:r>
              <a:rPr lang="zh-CN" altLang="en-US" dirty="0">
                <a:latin typeface="宋体" panose="02010600030101010101" pitchFamily="2" charset="-122"/>
                <a:ea typeface="宋体" panose="02010600030101010101" pitchFamily="2" charset="-122"/>
                <a:sym typeface="+mn-ea"/>
              </a:rPr>
              <a:t>、内蒙古“农业科教兴村杰出带头人”资助项目</a:t>
            </a:r>
            <a:endParaRPr lang="zh-CN" altLang="en-US" dirty="0">
              <a:latin typeface="宋体" panose="02010600030101010101" pitchFamily="2" charset="-122"/>
              <a:ea typeface="宋体" panose="02010600030101010101" pitchFamily="2" charset="-122"/>
            </a:endParaRPr>
          </a:p>
          <a:p>
            <a:pPr>
              <a:lnSpc>
                <a:spcPct val="120000"/>
              </a:lnSpc>
            </a:pPr>
            <a:r>
              <a:rPr lang="en-US" altLang="zh-CN" dirty="0">
                <a:latin typeface="宋体" panose="02010600030101010101" pitchFamily="2" charset="-122"/>
                <a:ea typeface="宋体" panose="02010600030101010101" pitchFamily="2" charset="-122"/>
                <a:sym typeface="+mn-ea"/>
              </a:rPr>
              <a:t>7</a:t>
            </a:r>
            <a:r>
              <a:rPr lang="zh-CN" altLang="en-US" dirty="0">
                <a:latin typeface="宋体" panose="02010600030101010101" pitchFamily="2" charset="-122"/>
                <a:ea typeface="宋体" panose="02010600030101010101" pitchFamily="2" charset="-122"/>
                <a:sym typeface="+mn-ea"/>
              </a:rPr>
              <a:t>、有突出贡献的农业技术推广人才</a:t>
            </a:r>
            <a:endParaRPr lang="zh-CN" altLang="en-US" dirty="0">
              <a:latin typeface="宋体" panose="02010600030101010101" pitchFamily="2" charset="-122"/>
              <a:ea typeface="宋体" panose="02010600030101010101" pitchFamily="2" charset="-122"/>
            </a:endParaRPr>
          </a:p>
          <a:p>
            <a:pPr>
              <a:lnSpc>
                <a:spcPct val="120000"/>
              </a:lnSpc>
            </a:pPr>
            <a:r>
              <a:rPr lang="en-US" altLang="zh-CN" dirty="0">
                <a:latin typeface="宋体" panose="02010600030101010101" pitchFamily="2" charset="-122"/>
                <a:ea typeface="宋体" panose="02010600030101010101" pitchFamily="2" charset="-122"/>
                <a:sym typeface="+mn-ea"/>
              </a:rPr>
              <a:t>8</a:t>
            </a:r>
            <a:r>
              <a:rPr lang="zh-CN" altLang="en-US" dirty="0">
                <a:latin typeface="宋体" panose="02010600030101010101" pitchFamily="2" charset="-122"/>
                <a:ea typeface="宋体" panose="02010600030101010101" pitchFamily="2" charset="-122"/>
                <a:sym typeface="+mn-ea"/>
              </a:rPr>
              <a:t>、农业产业化龙头企业负责人</a:t>
            </a:r>
            <a:endParaRPr lang="zh-CN" altLang="en-US" dirty="0">
              <a:latin typeface="宋体" panose="02010600030101010101" pitchFamily="2" charset="-122"/>
              <a:ea typeface="宋体" panose="02010600030101010101" pitchFamily="2" charset="-122"/>
            </a:endParaRPr>
          </a:p>
          <a:p>
            <a:pPr algn="l">
              <a:lnSpc>
                <a:spcPct val="120000"/>
              </a:lnSpc>
            </a:pPr>
            <a:r>
              <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四、饲草产业链相关扶持政策</a:t>
            </a:r>
            <a:endPar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a:lnSpc>
                <a:spcPct val="120000"/>
              </a:lnSpc>
            </a:pPr>
            <a:r>
              <a:rPr lang="zh-CN" altLang="en-US" dirty="0">
                <a:latin typeface="Arial" panose="020B0604020202020204" pitchFamily="34" charset="0"/>
                <a:ea typeface="宋体" panose="02010600030101010101" pitchFamily="2" charset="-122"/>
                <a:sym typeface="+mn-ea"/>
              </a:rPr>
              <a:t>1、农产品产地初加工补助项目（专项资金  金额不定  ）</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2、一村一品示范村镇</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3、国家农业综合开发产业化经营项目（财政部 ）</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4、国家农业综合开发产业化经营项目（农业部）</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 5、国家丰收计划项目</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 6、自治区节本增效农业物联网应用模式征集</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sym typeface="+mn-ea"/>
              </a:rPr>
              <a:t> X、… …… …… ………</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4950" y="965835"/>
            <a:ext cx="3808095" cy="4954905"/>
          </a:xfrm>
          <a:prstGeom prst="rect">
            <a:avLst/>
          </a:prstGeom>
          <a:noFill/>
        </p:spPr>
        <p:txBody>
          <a:bodyPr wrap="square" rtlCol="0" anchor="t">
            <a:spAutoFit/>
          </a:bodyPr>
          <a:p>
            <a:pPr>
              <a:lnSpc>
                <a:spcPct val="140000"/>
              </a:lnSpc>
            </a:pPr>
            <a:r>
              <a:rPr lang="zh-CN" altLang="en-US" sz="1800"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五、奶牛产业链相关扶持政策</a:t>
            </a:r>
            <a:endParaRPr lang="zh-CN" altLang="en-US" sz="1800"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a:lnSpc>
                <a:spcPct val="140000"/>
              </a:lnSpc>
            </a:pPr>
            <a:r>
              <a:rPr lang="zh-CN" altLang="en-US" sz="1600">
                <a:latin typeface="Arial" panose="020B0604020202020204" pitchFamily="34" charset="0"/>
                <a:ea typeface="宋体" panose="02010600030101010101" pitchFamily="2" charset="-122"/>
                <a:sym typeface="+mn-ea"/>
              </a:rPr>
              <a:t>1、养殖业良种工程拟储备项目</a:t>
            </a:r>
            <a:endParaRPr lang="zh-CN" altLang="en-US" sz="1600">
              <a:latin typeface="Arial" panose="020B0604020202020204" pitchFamily="34" charset="0"/>
              <a:ea typeface="宋体" panose="02010600030101010101" pitchFamily="2" charset="-122"/>
              <a:sym typeface="+mn-ea"/>
            </a:endParaRPr>
          </a:p>
          <a:p>
            <a:pPr>
              <a:lnSpc>
                <a:spcPct val="140000"/>
              </a:lnSpc>
            </a:pPr>
            <a:r>
              <a:rPr lang="zh-CN" altLang="en-US" sz="1600">
                <a:latin typeface="Arial" panose="020B0604020202020204" pitchFamily="34" charset="0"/>
                <a:ea typeface="宋体" panose="02010600030101010101" pitchFamily="2" charset="-122"/>
                <a:sym typeface="+mn-ea"/>
              </a:rPr>
              <a:t>2、自治区畜牧良种补贴</a:t>
            </a:r>
            <a:endParaRPr lang="zh-CN" altLang="en-US" sz="1600">
              <a:latin typeface="Arial" panose="020B0604020202020204" pitchFamily="34" charset="0"/>
              <a:ea typeface="宋体" panose="02010600030101010101" pitchFamily="2" charset="-122"/>
            </a:endParaRPr>
          </a:p>
          <a:p>
            <a:pPr>
              <a:lnSpc>
                <a:spcPct val="140000"/>
              </a:lnSpc>
            </a:pPr>
            <a:r>
              <a:rPr lang="zh-CN" altLang="en-US" sz="1600">
                <a:latin typeface="Arial" panose="020B0604020202020204" pitchFamily="34" charset="0"/>
                <a:ea typeface="宋体" panose="02010600030101010101" pitchFamily="2" charset="-122"/>
                <a:sym typeface="+mn-ea"/>
              </a:rPr>
              <a:t>3、畜禽标准化养殖（专项资金 ）</a:t>
            </a:r>
            <a:endParaRPr lang="zh-CN" altLang="en-US" sz="1600">
              <a:latin typeface="Arial" panose="020B0604020202020204" pitchFamily="34" charset="0"/>
              <a:ea typeface="宋体" panose="02010600030101010101" pitchFamily="2" charset="-122"/>
              <a:sym typeface="+mn-ea"/>
            </a:endParaRPr>
          </a:p>
          <a:p>
            <a:pPr>
              <a:lnSpc>
                <a:spcPct val="140000"/>
              </a:lnSpc>
            </a:pPr>
            <a:r>
              <a:rPr lang="zh-CN" altLang="en-US" sz="1600">
                <a:latin typeface="Arial" panose="020B0604020202020204" pitchFamily="34" charset="0"/>
                <a:ea typeface="宋体" panose="02010600030101010101" pitchFamily="2" charset="-122"/>
                <a:sym typeface="+mn-ea"/>
              </a:rPr>
              <a:t>4、畜禽标准化养殖示范园</a:t>
            </a:r>
            <a:endParaRPr lang="zh-CN" altLang="en-US" sz="1600">
              <a:latin typeface="Arial" panose="020B0604020202020204" pitchFamily="34" charset="0"/>
              <a:ea typeface="宋体" panose="02010600030101010101" pitchFamily="2" charset="-122"/>
            </a:endParaRPr>
          </a:p>
          <a:p>
            <a:pPr>
              <a:lnSpc>
                <a:spcPct val="140000"/>
              </a:lnSpc>
            </a:pPr>
            <a:r>
              <a:rPr lang="zh-CN" altLang="en-US" sz="1600">
                <a:latin typeface="Arial" panose="020B0604020202020204" pitchFamily="34" charset="0"/>
                <a:ea typeface="宋体" panose="02010600030101010101" pitchFamily="2" charset="-122"/>
                <a:sym typeface="+mn-ea"/>
              </a:rPr>
              <a:t>5、农产品产地初加工补助项目</a:t>
            </a:r>
            <a:endParaRPr lang="zh-CN" altLang="en-US" sz="1600">
              <a:latin typeface="Arial" panose="020B0604020202020204" pitchFamily="34" charset="0"/>
              <a:ea typeface="宋体" panose="02010600030101010101" pitchFamily="2" charset="-122"/>
              <a:sym typeface="+mn-ea"/>
            </a:endParaRPr>
          </a:p>
          <a:p>
            <a:pPr>
              <a:lnSpc>
                <a:spcPct val="140000"/>
              </a:lnSpc>
            </a:pPr>
            <a:r>
              <a:rPr lang="zh-CN" altLang="en-US" sz="1600">
                <a:latin typeface="Arial" panose="020B0604020202020204" pitchFamily="34" charset="0"/>
                <a:ea typeface="宋体" panose="02010600030101010101" pitchFamily="2" charset="-122"/>
                <a:sym typeface="+mn-ea"/>
              </a:rPr>
              <a:t>6、重大动物疫病强制免疫补助政策</a:t>
            </a:r>
            <a:endParaRPr lang="zh-CN" altLang="en-US" sz="1600">
              <a:latin typeface="Arial" panose="020B0604020202020204" pitchFamily="34" charset="0"/>
              <a:ea typeface="宋体" panose="02010600030101010101" pitchFamily="2" charset="-122"/>
            </a:endParaRPr>
          </a:p>
          <a:p>
            <a:pPr>
              <a:lnSpc>
                <a:spcPct val="140000"/>
              </a:lnSpc>
            </a:pPr>
            <a:r>
              <a:rPr lang="zh-CN" altLang="en-US" sz="1600">
                <a:latin typeface="Arial" panose="020B0604020202020204" pitchFamily="34" charset="0"/>
                <a:ea typeface="宋体" panose="02010600030101010101" pitchFamily="2" charset="-122"/>
                <a:sym typeface="+mn-ea"/>
              </a:rPr>
              <a:t>7、农业保险保费补贴</a:t>
            </a:r>
            <a:endParaRPr lang="zh-CN" altLang="en-US" sz="1600">
              <a:latin typeface="Arial" panose="020B0604020202020204" pitchFamily="34" charset="0"/>
              <a:ea typeface="宋体" panose="02010600030101010101" pitchFamily="2" charset="-122"/>
            </a:endParaRPr>
          </a:p>
          <a:p>
            <a:pPr>
              <a:lnSpc>
                <a:spcPct val="140000"/>
              </a:lnSpc>
            </a:pPr>
            <a:r>
              <a:rPr lang="zh-CN" altLang="en-US" sz="1600">
                <a:latin typeface="Arial" panose="020B0604020202020204" pitchFamily="34" charset="0"/>
                <a:ea typeface="宋体" panose="02010600030101010101" pitchFamily="2" charset="-122"/>
                <a:sym typeface="+mn-ea"/>
              </a:rPr>
              <a:t>8、现代农业园区试点申报项目（专项资金 ）</a:t>
            </a:r>
            <a:endParaRPr lang="zh-CN" altLang="en-US" sz="1600">
              <a:latin typeface="Arial" panose="020B0604020202020204" pitchFamily="34" charset="0"/>
              <a:ea typeface="宋体" panose="02010600030101010101" pitchFamily="2" charset="-122"/>
            </a:endParaRPr>
          </a:p>
          <a:p>
            <a:pPr>
              <a:lnSpc>
                <a:spcPct val="140000"/>
              </a:lnSpc>
            </a:pPr>
            <a:r>
              <a:rPr lang="zh-CN" altLang="en-US" sz="1600">
                <a:latin typeface="Arial" panose="020B0604020202020204" pitchFamily="34" charset="0"/>
                <a:ea typeface="宋体" panose="02010600030101010101" pitchFamily="2" charset="-122"/>
                <a:sym typeface="+mn-ea"/>
              </a:rPr>
              <a:t>9、国家农业综合开发产业化经营项目（财政部）</a:t>
            </a:r>
            <a:endParaRPr lang="zh-CN" altLang="en-US" sz="1600">
              <a:latin typeface="Arial" panose="020B0604020202020204" pitchFamily="34" charset="0"/>
              <a:ea typeface="宋体" panose="02010600030101010101" pitchFamily="2" charset="-122"/>
            </a:endParaRPr>
          </a:p>
          <a:p>
            <a:pPr>
              <a:lnSpc>
                <a:spcPct val="140000"/>
              </a:lnSpc>
            </a:pPr>
            <a:r>
              <a:rPr lang="zh-CN" altLang="en-US" sz="1600">
                <a:latin typeface="Arial" panose="020B0604020202020204" pitchFamily="34" charset="0"/>
                <a:ea typeface="宋体" panose="02010600030101010101" pitchFamily="2" charset="-122"/>
                <a:sym typeface="+mn-ea"/>
              </a:rPr>
              <a:t>10、国家农业综合开发产业化经营项目（农业部）</a:t>
            </a:r>
            <a:endParaRPr lang="zh-CN" altLang="en-US" sz="1600"/>
          </a:p>
        </p:txBody>
      </p:sp>
      <p:sp>
        <p:nvSpPr>
          <p:cNvPr id="54274" name="文本框 99"/>
          <p:cNvSpPr txBox="1"/>
          <p:nvPr/>
        </p:nvSpPr>
        <p:spPr>
          <a:xfrm>
            <a:off x="4901565" y="1413510"/>
            <a:ext cx="3884930" cy="4810760"/>
          </a:xfrm>
          <a:prstGeom prst="rect">
            <a:avLst/>
          </a:prstGeom>
          <a:noFill/>
          <a:ln w="9525">
            <a:noFill/>
          </a:ln>
        </p:spPr>
        <p:txBody>
          <a:bodyPr wrap="square" anchor="t">
            <a:spAutoFit/>
          </a:bodyPr>
          <a:p>
            <a:pPr>
              <a:lnSpc>
                <a:spcPct val="120000"/>
              </a:lnSpc>
            </a:pPr>
            <a:r>
              <a:rPr lang="zh-CN" altLang="en-US" sz="1600">
                <a:latin typeface="Arial" panose="020B0604020202020204" pitchFamily="34" charset="0"/>
                <a:ea typeface="宋体" panose="02010600030101010101" pitchFamily="2" charset="-122"/>
              </a:rPr>
              <a:t>11、电子商务示范企业</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12、中国优质农产品示范基地认定</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13、菜篮子工程</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14、商业联合会开展2016年“全国诚信兴商双优示范单位”</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15、农产品促销项目（财政补助  10—80万元）</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16、企业技术中心认定（研发中心）</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17、现代食品加工及粮食收储技术与装备重点专项</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18、工业产品质量控制和技术评价实验室19、自治区农牧业产业化资金</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20、内蒙古自治区促进内贸流通服务业发展专项资金</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21、自治区“双百亿工程”建设专项</a:t>
            </a:r>
            <a:endParaRPr lang="zh-CN" altLang="en-US" sz="1600">
              <a:latin typeface="Arial" panose="020B0604020202020204" pitchFamily="34" charset="0"/>
              <a:ea typeface="宋体" panose="02010600030101010101" pitchFamily="2" charset="-122"/>
            </a:endParaRPr>
          </a:p>
          <a:p>
            <a:pPr>
              <a:lnSpc>
                <a:spcPct val="120000"/>
              </a:lnSpc>
            </a:pPr>
            <a:r>
              <a:rPr lang="zh-CN" altLang="en-US" sz="1600">
                <a:latin typeface="Arial" panose="020B0604020202020204" pitchFamily="34" charset="0"/>
                <a:ea typeface="宋体" panose="02010600030101010101" pitchFamily="2" charset="-122"/>
              </a:rPr>
              <a:t>X、… …… …… ………</a:t>
            </a:r>
            <a:endParaRPr lang="zh-CN" altLang="en-US" sz="1600">
              <a:latin typeface="Arial" panose="020B0604020202020204" pitchFamily="34" charset="0"/>
              <a:ea typeface="宋体" panose="02010600030101010101" pitchFamily="2" charset="-122"/>
            </a:endParaRPr>
          </a:p>
        </p:txBody>
      </p:sp>
      <p:cxnSp>
        <p:nvCxnSpPr>
          <p:cNvPr id="5" name="直接连接符 4"/>
          <p:cNvCxnSpPr/>
          <p:nvPr/>
        </p:nvCxnSpPr>
        <p:spPr>
          <a:xfrm flipH="1">
            <a:off x="4333875" y="1049020"/>
            <a:ext cx="16510" cy="517525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492625" y="1044575"/>
            <a:ext cx="4576445" cy="5525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94310" y="1044575"/>
            <a:ext cx="4239260" cy="551307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p>
            <a:pPr>
              <a:lnSpc>
                <a:spcPct val="140000"/>
              </a:lnSpc>
            </a:pPr>
            <a:r>
              <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六、国际贸易相关扶持政策</a:t>
            </a:r>
            <a:endPar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a:lnSpc>
                <a:spcPct val="140000"/>
              </a:lnSpc>
            </a:pPr>
            <a:r>
              <a:rPr lang="en-US" altLang="zh-CN">
                <a:latin typeface="+mn-ea"/>
                <a:sym typeface="+mn-ea"/>
              </a:rPr>
              <a:t>1</a:t>
            </a:r>
            <a:r>
              <a:rPr lang="zh-CN" altLang="en-US">
                <a:latin typeface="+mn-ea"/>
                <a:sym typeface="+mn-ea"/>
              </a:rPr>
              <a:t>、国家外经贸发展专项资金（如</a:t>
            </a:r>
            <a:r>
              <a:rPr lang="zh-CN" altLang="en-US" u="sng">
                <a:latin typeface="+mn-ea"/>
                <a:sym typeface="+mn-ea"/>
                <a:hlinkClick r:id="rId1"/>
              </a:rPr>
              <a:t>出口信贷</a:t>
            </a:r>
            <a:r>
              <a:rPr lang="zh-CN" altLang="en-US">
                <a:latin typeface="+mn-ea"/>
                <a:sym typeface="+mn-ea"/>
              </a:rPr>
              <a:t>、出口信贷国家担保、</a:t>
            </a:r>
            <a:r>
              <a:rPr lang="zh-CN" altLang="en-US" u="sng">
                <a:latin typeface="+mn-ea"/>
                <a:sym typeface="+mn-ea"/>
                <a:hlinkClick r:id="rId2"/>
              </a:rPr>
              <a:t>出口补贴</a:t>
            </a:r>
            <a:r>
              <a:rPr lang="zh-CN" altLang="en-US">
                <a:latin typeface="+mn-ea"/>
                <a:sym typeface="+mn-ea"/>
              </a:rPr>
              <a:t>、技术出口贴息政策等）</a:t>
            </a:r>
            <a:endParaRPr lang="zh-CN" altLang="en-US">
              <a:latin typeface="+mn-ea"/>
            </a:endParaRPr>
          </a:p>
          <a:p>
            <a:pPr>
              <a:lnSpc>
                <a:spcPct val="140000"/>
              </a:lnSpc>
            </a:pPr>
            <a:r>
              <a:rPr lang="en-US" altLang="zh-CN">
                <a:latin typeface="+mn-ea"/>
                <a:sym typeface="+mn-ea"/>
              </a:rPr>
              <a:t>2</a:t>
            </a:r>
            <a:r>
              <a:rPr lang="zh-CN" altLang="en-US">
                <a:latin typeface="+mn-ea"/>
                <a:sym typeface="+mn-ea"/>
              </a:rPr>
              <a:t>、内蒙古自治区外经贸发展专项资金（如进口贴息项目）</a:t>
            </a:r>
            <a:endParaRPr lang="zh-CN" altLang="en-US">
              <a:latin typeface="+mn-ea"/>
            </a:endParaRPr>
          </a:p>
          <a:p>
            <a:pPr>
              <a:lnSpc>
                <a:spcPct val="140000"/>
              </a:lnSpc>
            </a:pPr>
            <a:r>
              <a:rPr lang="en-US" altLang="zh-CN">
                <a:latin typeface="+mn-ea"/>
                <a:sym typeface="+mn-ea"/>
              </a:rPr>
              <a:t>3</a:t>
            </a:r>
            <a:r>
              <a:rPr lang="zh-CN" altLang="en-US">
                <a:latin typeface="+mn-ea"/>
                <a:sym typeface="+mn-ea"/>
              </a:rPr>
              <a:t>、国家对外投资合作专项资金（境外投资、对外承包工程、对外劳务合作、对外援助等业务）</a:t>
            </a:r>
            <a:endParaRPr lang="zh-CN" altLang="en-US">
              <a:latin typeface="+mn-ea"/>
            </a:endParaRPr>
          </a:p>
          <a:p>
            <a:pPr>
              <a:lnSpc>
                <a:spcPct val="140000"/>
              </a:lnSpc>
            </a:pPr>
            <a:r>
              <a:rPr lang="en-US" altLang="zh-CN">
                <a:latin typeface="+mn-ea"/>
                <a:sym typeface="+mn-ea"/>
              </a:rPr>
              <a:t>4</a:t>
            </a:r>
            <a:r>
              <a:rPr lang="zh-CN" altLang="en-US">
                <a:latin typeface="+mn-ea"/>
                <a:sym typeface="+mn-ea"/>
              </a:rPr>
              <a:t>、国家对外经济技术合作专项资金</a:t>
            </a:r>
            <a:endParaRPr lang="zh-CN" altLang="en-US">
              <a:latin typeface="+mn-ea"/>
            </a:endParaRPr>
          </a:p>
          <a:p>
            <a:pPr>
              <a:lnSpc>
                <a:spcPct val="140000"/>
              </a:lnSpc>
            </a:pPr>
            <a:r>
              <a:rPr lang="en-US" altLang="zh-CN">
                <a:latin typeface="+mn-ea"/>
                <a:sym typeface="+mn-ea"/>
              </a:rPr>
              <a:t>5</a:t>
            </a:r>
            <a:r>
              <a:rPr lang="zh-CN" altLang="en-US">
                <a:latin typeface="+mn-ea"/>
                <a:sym typeface="+mn-ea"/>
              </a:rPr>
              <a:t>、中小企业国际市场开拓资金</a:t>
            </a:r>
            <a:endParaRPr lang="zh-CN" altLang="en-US">
              <a:latin typeface="+mn-ea"/>
            </a:endParaRPr>
          </a:p>
          <a:p>
            <a:pPr>
              <a:lnSpc>
                <a:spcPct val="140000"/>
              </a:lnSpc>
            </a:pPr>
            <a:r>
              <a:rPr lang="en-US" altLang="zh-CN">
                <a:latin typeface="+mn-ea"/>
                <a:sym typeface="+mn-ea"/>
              </a:rPr>
              <a:t>6</a:t>
            </a:r>
            <a:r>
              <a:rPr lang="zh-CN" altLang="en-US">
                <a:latin typeface="+mn-ea"/>
                <a:sym typeface="+mn-ea"/>
              </a:rPr>
              <a:t>、中国与蒙古国双边政府间科技合作项目征集（畜牧业方向）</a:t>
            </a:r>
            <a:endParaRPr lang="zh-CN" altLang="en-US">
              <a:latin typeface="+mn-ea"/>
              <a:sym typeface="+mn-ea"/>
            </a:endParaRPr>
          </a:p>
          <a:p>
            <a:pPr>
              <a:lnSpc>
                <a:spcPct val="140000"/>
              </a:lnSpc>
            </a:pPr>
            <a:r>
              <a:rPr lang="en-US" altLang="zh-CN">
                <a:latin typeface="+mn-ea"/>
                <a:sym typeface="+mn-ea"/>
              </a:rPr>
              <a:t>7</a:t>
            </a:r>
            <a:r>
              <a:rPr lang="zh-CN" altLang="en-US">
                <a:latin typeface="+mn-ea"/>
                <a:sym typeface="+mn-ea"/>
              </a:rPr>
              <a:t>、</a:t>
            </a:r>
            <a:r>
              <a:rPr lang="zh-CN" altLang="en-US">
                <a:latin typeface="+mn-ea"/>
                <a:sym typeface="+mn-ea"/>
                <a:hlinkClick r:id="rId3" action="ppaction://hlinkfile"/>
              </a:rPr>
              <a:t>中小企业参与“一带一路”建设专项</a:t>
            </a:r>
            <a:endParaRPr lang="zh-CN" altLang="en-US">
              <a:latin typeface="+mn-ea"/>
            </a:endParaRPr>
          </a:p>
        </p:txBody>
      </p:sp>
      <p:sp>
        <p:nvSpPr>
          <p:cNvPr id="7" name="文本框 6"/>
          <p:cNvSpPr txBox="1"/>
          <p:nvPr/>
        </p:nvSpPr>
        <p:spPr>
          <a:xfrm>
            <a:off x="4433570" y="1044575"/>
            <a:ext cx="4695190" cy="5354320"/>
          </a:xfrm>
          <a:prstGeom prst="rect">
            <a:avLst/>
          </a:prstGeom>
          <a:noFill/>
        </p:spPr>
        <p:txBody>
          <a:bodyPr wrap="square" rtlCol="0" anchor="t">
            <a:spAutoFit/>
          </a:bodyPr>
          <a:p>
            <a:r>
              <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七、生态发展相关扶持政策</a:t>
            </a:r>
            <a:endPar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r>
              <a:rPr lang="en-US" altLang="zh-CN">
                <a:latin typeface="宋体" panose="02010600030101010101" pitchFamily="2" charset="-122"/>
                <a:ea typeface="宋体" panose="02010600030101010101" pitchFamily="2" charset="-122"/>
                <a:sym typeface="+mn-ea"/>
              </a:rPr>
              <a:t>1</a:t>
            </a:r>
            <a:r>
              <a:rPr lang="zh-CN" altLang="en-US">
                <a:latin typeface="宋体" panose="02010600030101010101" pitchFamily="2" charset="-122"/>
                <a:ea typeface="宋体" panose="02010600030101010101" pitchFamily="2" charset="-122"/>
                <a:sym typeface="+mn-ea"/>
              </a:rPr>
              <a:t>、内蒙古自治区国家绿色数据中心试点项目</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2</a:t>
            </a:r>
            <a:r>
              <a:rPr lang="zh-CN" altLang="en-US">
                <a:latin typeface="宋体" panose="02010600030101010101" pitchFamily="2" charset="-122"/>
                <a:ea typeface="宋体" panose="02010600030101010101" pitchFamily="2" charset="-122"/>
                <a:sym typeface="+mn-ea"/>
              </a:rPr>
              <a:t>、国家环境保护重点实验室 </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3</a:t>
            </a:r>
            <a:r>
              <a:rPr lang="zh-CN" altLang="en-US">
                <a:latin typeface="宋体" panose="02010600030101010101" pitchFamily="2" charset="-122"/>
                <a:ea typeface="宋体" panose="02010600030101010101" pitchFamily="2" charset="-122"/>
                <a:sym typeface="+mn-ea"/>
              </a:rPr>
              <a:t>、自治区可持续发展实验区</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4</a:t>
            </a:r>
            <a:r>
              <a:rPr lang="zh-CN" altLang="en-US">
                <a:latin typeface="宋体" panose="02010600030101010101" pitchFamily="2" charset="-122"/>
                <a:ea typeface="宋体" panose="02010600030101010101" pitchFamily="2" charset="-122"/>
                <a:sym typeface="+mn-ea"/>
              </a:rPr>
              <a:t>、资源节约和环境保护中央预算内投资备选项目</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5</a:t>
            </a:r>
            <a:r>
              <a:rPr lang="zh-CN" altLang="en-US">
                <a:latin typeface="宋体" panose="02010600030101010101" pitchFamily="2" charset="-122"/>
                <a:ea typeface="宋体" panose="02010600030101010101" pitchFamily="2" charset="-122"/>
                <a:sym typeface="+mn-ea"/>
              </a:rPr>
              <a:t>、绿色产品领跑者计划项目</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6</a:t>
            </a:r>
            <a:r>
              <a:rPr lang="zh-CN" altLang="en-US">
                <a:latin typeface="宋体" panose="02010600030101010101" pitchFamily="2" charset="-122"/>
                <a:ea typeface="宋体" panose="02010600030101010101" pitchFamily="2" charset="-122"/>
                <a:sym typeface="+mn-ea"/>
              </a:rPr>
              <a:t>、绿色产品认证 </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7</a:t>
            </a:r>
            <a:r>
              <a:rPr lang="zh-CN" altLang="en-US">
                <a:latin typeface="宋体" panose="02010600030101010101" pitchFamily="2" charset="-122"/>
                <a:ea typeface="宋体" panose="02010600030101010101" pitchFamily="2" charset="-122"/>
                <a:sym typeface="+mn-ea"/>
              </a:rPr>
              <a:t>、国家低碳企业试点</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8</a:t>
            </a:r>
            <a:r>
              <a:rPr lang="zh-CN" altLang="en-US">
                <a:latin typeface="宋体" panose="02010600030101010101" pitchFamily="2" charset="-122"/>
                <a:ea typeface="宋体" panose="02010600030101010101" pitchFamily="2" charset="-122"/>
                <a:sym typeface="+mn-ea"/>
              </a:rPr>
              <a:t>、自治区绿色基金</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9</a:t>
            </a:r>
            <a:r>
              <a:rPr lang="zh-CN" altLang="en-US">
                <a:latin typeface="宋体" panose="02010600030101010101" pitchFamily="2" charset="-122"/>
                <a:ea typeface="宋体" panose="02010600030101010101" pitchFamily="2" charset="-122"/>
                <a:sym typeface="+mn-ea"/>
              </a:rPr>
              <a:t>、绿色产业龙头企业</a:t>
            </a:r>
            <a:endParaRPr lang="zh-CN" altLang="en-US">
              <a:solidFill>
                <a:srgbClr val="000000"/>
              </a:solidFill>
              <a:latin typeface="宋体" panose="02010600030101010101" pitchFamily="2" charset="-122"/>
              <a:ea typeface="宋体" panose="02010600030101010101" pitchFamily="2" charset="-122"/>
            </a:endParaRPr>
          </a:p>
          <a:p>
            <a:r>
              <a:rPr lang="en-US" altLang="zh-CN">
                <a:solidFill>
                  <a:srgbClr val="000000"/>
                </a:solidFill>
                <a:latin typeface="宋体" panose="02010600030101010101" pitchFamily="2" charset="-122"/>
                <a:ea typeface="宋体" panose="02010600030101010101" pitchFamily="2" charset="-122"/>
                <a:sym typeface="+mn-ea"/>
              </a:rPr>
              <a:t>10</a:t>
            </a:r>
            <a:r>
              <a:rPr lang="zh-CN" altLang="en-US">
                <a:solidFill>
                  <a:srgbClr val="000000"/>
                </a:solidFill>
                <a:latin typeface="宋体" panose="02010600030101010101" pitchFamily="2" charset="-122"/>
                <a:ea typeface="宋体" panose="02010600030101010101" pitchFamily="2" charset="-122"/>
                <a:sym typeface="+mn-ea"/>
              </a:rPr>
              <a:t>、农业可持续发展示范项目</a:t>
            </a:r>
            <a:endParaRPr lang="zh-CN" altLang="en-US">
              <a:solidFill>
                <a:srgbClr val="000000"/>
              </a:solidFill>
              <a:latin typeface="宋体" panose="02010600030101010101" pitchFamily="2" charset="-122"/>
              <a:ea typeface="宋体" panose="02010600030101010101" pitchFamily="2" charset="-122"/>
            </a:endParaRPr>
          </a:p>
          <a:p>
            <a:r>
              <a:rPr lang="zh-CN" altLang="en-US">
                <a:solidFill>
                  <a:srgbClr val="000000"/>
                </a:solidFill>
                <a:latin typeface="宋体" panose="02010600030101010101" pitchFamily="2" charset="-122"/>
                <a:ea typeface="宋体" panose="02010600030101010101" pitchFamily="2" charset="-122"/>
                <a:sym typeface="+mn-ea"/>
              </a:rPr>
              <a:t>  （</a:t>
            </a:r>
            <a:r>
              <a:rPr lang="en-US" altLang="zh-CN">
                <a:solidFill>
                  <a:srgbClr val="000000"/>
                </a:solidFill>
                <a:latin typeface="宋体" panose="02010600030101010101" pitchFamily="2" charset="-122"/>
                <a:ea typeface="宋体" panose="02010600030101010101" pitchFamily="2" charset="-122"/>
                <a:sym typeface="+mn-ea"/>
              </a:rPr>
              <a:t>1</a:t>
            </a:r>
            <a:r>
              <a:rPr lang="zh-CN" altLang="en-US">
                <a:solidFill>
                  <a:srgbClr val="000000"/>
                </a:solidFill>
                <a:latin typeface="宋体" panose="02010600030101010101" pitchFamily="2" charset="-122"/>
                <a:ea typeface="宋体" panose="02010600030101010101" pitchFamily="2" charset="-122"/>
                <a:sym typeface="+mn-ea"/>
              </a:rPr>
              <a:t>）种养结合农田消纳基地</a:t>
            </a:r>
            <a:endParaRPr lang="zh-CN" altLang="en-US">
              <a:solidFill>
                <a:srgbClr val="000000"/>
              </a:solidFill>
              <a:latin typeface="宋体" panose="02010600030101010101" pitchFamily="2" charset="-122"/>
              <a:ea typeface="宋体" panose="02010600030101010101" pitchFamily="2" charset="-122"/>
            </a:endParaRPr>
          </a:p>
          <a:p>
            <a:r>
              <a:rPr lang="zh-CN" altLang="en-US">
                <a:solidFill>
                  <a:srgbClr val="000000"/>
                </a:solidFill>
                <a:latin typeface="宋体" panose="02010600030101010101" pitchFamily="2" charset="-122"/>
                <a:ea typeface="宋体" panose="02010600030101010101" pitchFamily="2" charset="-122"/>
                <a:sym typeface="+mn-ea"/>
              </a:rPr>
              <a:t>  （</a:t>
            </a:r>
            <a:r>
              <a:rPr lang="en-US" altLang="zh-CN">
                <a:solidFill>
                  <a:srgbClr val="000000"/>
                </a:solidFill>
                <a:latin typeface="宋体" panose="02010600030101010101" pitchFamily="2" charset="-122"/>
                <a:ea typeface="宋体" panose="02010600030101010101" pitchFamily="2" charset="-122"/>
                <a:sym typeface="+mn-ea"/>
              </a:rPr>
              <a:t>2</a:t>
            </a:r>
            <a:r>
              <a:rPr lang="zh-CN" altLang="en-US">
                <a:solidFill>
                  <a:srgbClr val="000000"/>
                </a:solidFill>
                <a:latin typeface="宋体" panose="02010600030101010101" pitchFamily="2" charset="-122"/>
                <a:ea typeface="宋体" panose="02010600030101010101" pitchFamily="2" charset="-122"/>
                <a:sym typeface="+mn-ea"/>
              </a:rPr>
              <a:t>）畜禽养殖废弃物处理</a:t>
            </a:r>
            <a:endParaRPr lang="zh-CN" altLang="en-US">
              <a:solidFill>
                <a:srgbClr val="000000"/>
              </a:solidFill>
              <a:latin typeface="宋体" panose="02010600030101010101" pitchFamily="2" charset="-122"/>
              <a:ea typeface="宋体" panose="02010600030101010101" pitchFamily="2" charset="-122"/>
            </a:endParaRPr>
          </a:p>
          <a:p>
            <a:r>
              <a:rPr lang="zh-CN" altLang="en-US">
                <a:solidFill>
                  <a:srgbClr val="000000"/>
                </a:solidFill>
                <a:latin typeface="宋体" panose="02010600030101010101" pitchFamily="2" charset="-122"/>
                <a:ea typeface="宋体" panose="02010600030101010101" pitchFamily="2" charset="-122"/>
                <a:sym typeface="+mn-ea"/>
              </a:rPr>
              <a:t>  （</a:t>
            </a:r>
            <a:r>
              <a:rPr lang="en-US" altLang="zh-CN">
                <a:solidFill>
                  <a:srgbClr val="000000"/>
                </a:solidFill>
                <a:latin typeface="宋体" panose="02010600030101010101" pitchFamily="2" charset="-122"/>
                <a:ea typeface="宋体" panose="02010600030101010101" pitchFamily="2" charset="-122"/>
                <a:sym typeface="+mn-ea"/>
              </a:rPr>
              <a:t>3</a:t>
            </a:r>
            <a:r>
              <a:rPr lang="zh-CN" altLang="en-US">
                <a:solidFill>
                  <a:srgbClr val="000000"/>
                </a:solidFill>
                <a:latin typeface="宋体" panose="02010600030101010101" pitchFamily="2" charset="-122"/>
                <a:ea typeface="宋体" panose="02010600030101010101" pitchFamily="2" charset="-122"/>
                <a:sym typeface="+mn-ea"/>
              </a:rPr>
              <a:t>）秸秆综合利用</a:t>
            </a:r>
            <a:endParaRPr lang="zh-CN" altLang="en-US">
              <a:solidFill>
                <a:srgbClr val="000000"/>
              </a:solidFill>
              <a:latin typeface="宋体" panose="02010600030101010101" pitchFamily="2" charset="-122"/>
              <a:ea typeface="宋体" panose="02010600030101010101" pitchFamily="2" charset="-122"/>
            </a:endParaRPr>
          </a:p>
          <a:p>
            <a:r>
              <a:rPr lang="zh-CN" altLang="en-US">
                <a:solidFill>
                  <a:srgbClr val="000000"/>
                </a:solidFill>
                <a:latin typeface="宋体" panose="02010600030101010101" pitchFamily="2" charset="-122"/>
                <a:ea typeface="宋体" panose="02010600030101010101" pitchFamily="2" charset="-122"/>
                <a:sym typeface="+mn-ea"/>
              </a:rPr>
              <a:t>  （</a:t>
            </a:r>
            <a:r>
              <a:rPr lang="en-US" altLang="zh-CN">
                <a:solidFill>
                  <a:srgbClr val="000000"/>
                </a:solidFill>
                <a:latin typeface="宋体" panose="02010600030101010101" pitchFamily="2" charset="-122"/>
                <a:ea typeface="宋体" panose="02010600030101010101" pitchFamily="2" charset="-122"/>
                <a:sym typeface="+mn-ea"/>
              </a:rPr>
              <a:t>4</a:t>
            </a:r>
            <a:r>
              <a:rPr lang="zh-CN" altLang="en-US">
                <a:solidFill>
                  <a:srgbClr val="000000"/>
                </a:solidFill>
                <a:latin typeface="宋体" panose="02010600030101010101" pitchFamily="2" charset="-122"/>
                <a:ea typeface="宋体" panose="02010600030101010101" pitchFamily="2" charset="-122"/>
                <a:sym typeface="+mn-ea"/>
              </a:rPr>
              <a:t>）其他符合当地生态循环农业发展实际的建设内容</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11</a:t>
            </a:r>
            <a:r>
              <a:rPr lang="zh-CN" altLang="en-US">
                <a:latin typeface="宋体" panose="02010600030101010101" pitchFamily="2" charset="-122"/>
                <a:ea typeface="宋体" panose="02010600030101010101" pitchFamily="2" charset="-122"/>
                <a:sym typeface="+mn-ea"/>
              </a:rPr>
              <a:t>、粪污沼气化开发（</a:t>
            </a:r>
            <a:r>
              <a:rPr lang="en-US" altLang="zh-CN">
                <a:latin typeface="宋体" panose="02010600030101010101" pitchFamily="2" charset="-122"/>
                <a:ea typeface="宋体" panose="02010600030101010101" pitchFamily="2" charset="-122"/>
                <a:sym typeface="+mn-ea"/>
              </a:rPr>
              <a:t>20—80</a:t>
            </a:r>
            <a:r>
              <a:rPr lang="zh-CN" altLang="en-US">
                <a:latin typeface="宋体" panose="02010600030101010101" pitchFamily="2" charset="-122"/>
                <a:ea typeface="宋体" panose="02010600030101010101" pitchFamily="2" charset="-122"/>
                <a:sym typeface="+mn-ea"/>
              </a:rPr>
              <a:t>万  </a:t>
            </a:r>
            <a:r>
              <a:rPr lang="en-US" altLang="zh-CN">
                <a:latin typeface="宋体" panose="02010600030101010101" pitchFamily="2" charset="-122"/>
                <a:ea typeface="宋体" panose="02010600030101010101" pitchFamily="2" charset="-122"/>
                <a:sym typeface="+mn-ea"/>
              </a:rPr>
              <a:t>3—5</a:t>
            </a:r>
            <a:r>
              <a:rPr lang="zh-CN" altLang="en-US">
                <a:latin typeface="宋体" panose="02010600030101010101" pitchFamily="2" charset="-122"/>
                <a:ea typeface="宋体" panose="02010600030101010101" pitchFamily="2" charset="-122"/>
                <a:sym typeface="+mn-ea"/>
              </a:rPr>
              <a:t>月）</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sym typeface="+mn-ea"/>
              </a:rPr>
              <a:t>X</a:t>
            </a:r>
            <a:r>
              <a:rPr lang="zh-CN" altLang="en-US">
                <a:latin typeface="宋体" panose="02010600030101010101" pitchFamily="2" charset="-122"/>
                <a:ea typeface="宋体" panose="02010600030101010101" pitchFamily="2" charset="-122"/>
                <a:sym typeface="+mn-ea"/>
              </a:rPr>
              <a:t>、</a:t>
            </a:r>
            <a:r>
              <a:rPr lang="en-US" altLang="zh-CN">
                <a:latin typeface="宋体" panose="02010600030101010101" pitchFamily="2" charset="-122"/>
                <a:ea typeface="宋体" panose="02010600030101010101" pitchFamily="2" charset="-122"/>
                <a:sym typeface="+mn-ea"/>
              </a:rPr>
              <a:t>…………</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文本框 1"/>
          <p:cNvSpPr txBox="1"/>
          <p:nvPr/>
        </p:nvSpPr>
        <p:spPr>
          <a:xfrm>
            <a:off x="593725" y="941705"/>
            <a:ext cx="3532505" cy="5759450"/>
          </a:xfrm>
          <a:prstGeom prst="rect">
            <a:avLst/>
          </a:prstGeom>
          <a:noFill/>
          <a:ln w="9525">
            <a:noFill/>
          </a:ln>
        </p:spPr>
        <p:txBody>
          <a:bodyPr wrap="square" anchor="t">
            <a:spAutoFit/>
          </a:bodyPr>
          <a:p>
            <a:pPr>
              <a:lnSpc>
                <a:spcPct val="140000"/>
              </a:lnSpc>
            </a:pPr>
            <a:r>
              <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八、产业融合相关扶持政策</a:t>
            </a:r>
            <a:endPar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、循环经济技术中心、</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2</a:t>
            </a:r>
            <a:r>
              <a:rPr lang="zh-CN" altLang="en-US">
                <a:latin typeface="宋体" panose="02010600030101010101" pitchFamily="2" charset="-122"/>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国家工程实验室</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3</a:t>
            </a:r>
            <a:r>
              <a:rPr lang="zh-CN" altLang="en-US">
                <a:latin typeface="宋体" panose="02010600030101010101" pitchFamily="2" charset="-122"/>
                <a:ea typeface="宋体" panose="02010600030101010101" pitchFamily="2" charset="-122"/>
              </a:rPr>
              <a:t>、全国绿色食品一二三产业融合发展示范园建设试点</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4</a:t>
            </a:r>
            <a:r>
              <a:rPr lang="zh-CN" altLang="en-US">
                <a:latin typeface="宋体" panose="02010600030101010101" pitchFamily="2" charset="-122"/>
                <a:ea typeface="宋体" panose="02010600030101010101" pitchFamily="2" charset="-122"/>
              </a:rPr>
              <a:t>、林下经济生产示范和技术推广示范基地</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5</a:t>
            </a:r>
            <a:r>
              <a:rPr lang="zh-CN" altLang="en-US">
                <a:latin typeface="宋体" panose="02010600030101010101" pitchFamily="2" charset="-122"/>
                <a:ea typeface="宋体" panose="02010600030101010101" pitchFamily="2" charset="-122"/>
              </a:rPr>
              <a:t>、贫困地区开展国家林下经济及绿色特色产业示范基地</a:t>
            </a:r>
            <a:endParaRPr lang="zh-CN" altLang="en-US">
              <a:solidFill>
                <a:srgbClr val="000000"/>
              </a:solidFill>
              <a:latin typeface="宋体" panose="02010600030101010101" pitchFamily="2" charset="-122"/>
              <a:ea typeface="宋体" panose="02010600030101010101" pitchFamily="2" charset="-122"/>
            </a:endParaRPr>
          </a:p>
          <a:p>
            <a:pPr>
              <a:lnSpc>
                <a:spcPct val="140000"/>
              </a:lnSpc>
            </a:pPr>
            <a:r>
              <a:rPr lang="en-US" altLang="zh-CN">
                <a:solidFill>
                  <a:srgbClr val="000000"/>
                </a:solidFill>
                <a:latin typeface="宋体" panose="02010600030101010101" pitchFamily="2" charset="-122"/>
                <a:ea typeface="宋体" panose="02010600030101010101" pitchFamily="2" charset="-122"/>
              </a:rPr>
              <a:t>6</a:t>
            </a:r>
            <a:r>
              <a:rPr lang="zh-CN" altLang="en-US">
                <a:solidFill>
                  <a:srgbClr val="000000"/>
                </a:solidFill>
                <a:latin typeface="宋体" panose="02010600030101010101" pitchFamily="2" charset="-122"/>
                <a:ea typeface="宋体" panose="02010600030101010101" pitchFamily="2" charset="-122"/>
              </a:rPr>
              <a:t>、自治区互联网与工业融合创新试点</a:t>
            </a:r>
            <a:endParaRPr lang="zh-CN" altLang="en-US">
              <a:solidFill>
                <a:srgbClr val="000000"/>
              </a:solidFill>
              <a:latin typeface="宋体" panose="02010600030101010101" pitchFamily="2" charset="-122"/>
              <a:ea typeface="宋体" panose="02010600030101010101" pitchFamily="2" charset="-122"/>
            </a:endParaRPr>
          </a:p>
          <a:p>
            <a:pPr>
              <a:lnSpc>
                <a:spcPct val="140000"/>
              </a:lnSpc>
            </a:pPr>
            <a:r>
              <a:rPr lang="en-US" altLang="zh-CN">
                <a:solidFill>
                  <a:srgbClr val="000000"/>
                </a:solidFill>
                <a:latin typeface="宋体" panose="02010600030101010101" pitchFamily="2" charset="-122"/>
                <a:ea typeface="宋体" panose="02010600030101010101" pitchFamily="2" charset="-122"/>
              </a:rPr>
              <a:t>7</a:t>
            </a:r>
            <a:r>
              <a:rPr lang="zh-CN" altLang="en-US">
                <a:solidFill>
                  <a:srgbClr val="000000"/>
                </a:solidFill>
                <a:latin typeface="宋体" panose="02010600030101010101" pitchFamily="2" charset="-122"/>
                <a:ea typeface="宋体" panose="02010600030101010101" pitchFamily="2" charset="-122"/>
              </a:rPr>
              <a:t>、自治区智能制造试点示范项目</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8</a:t>
            </a:r>
            <a:r>
              <a:rPr lang="zh-CN" altLang="en-US">
                <a:latin typeface="宋体" panose="02010600030101010101" pitchFamily="2" charset="-122"/>
                <a:ea typeface="宋体" panose="02010600030101010101" pitchFamily="2" charset="-122"/>
              </a:rPr>
              <a:t>、全国农业农村信息化示范基地（资质认定、金额不定）</a:t>
            </a:r>
            <a:endParaRPr lang="zh-CN" altLang="en-US">
              <a:latin typeface="宋体" panose="02010600030101010101" pitchFamily="2" charset="-122"/>
              <a:ea typeface="宋体" panose="02010600030101010101" pitchFamily="2" charset="-122"/>
            </a:endParaRPr>
          </a:p>
          <a:p>
            <a:endParaRPr lang="zh-CN" altLang="en-US" sz="1600">
              <a:latin typeface="Arial" panose="020B0604020202020204" pitchFamily="34" charset="0"/>
              <a:ea typeface="宋体" panose="02010600030101010101" pitchFamily="2" charset="-122"/>
            </a:endParaRPr>
          </a:p>
        </p:txBody>
      </p:sp>
      <p:sp>
        <p:nvSpPr>
          <p:cNvPr id="55297" name="文本框 4"/>
          <p:cNvSpPr txBox="1"/>
          <p:nvPr/>
        </p:nvSpPr>
        <p:spPr>
          <a:xfrm>
            <a:off x="4590415" y="941705"/>
            <a:ext cx="4292600" cy="5929630"/>
          </a:xfrm>
          <a:prstGeom prst="rect">
            <a:avLst/>
          </a:prstGeom>
          <a:noFill/>
          <a:ln w="9525">
            <a:noFill/>
          </a:ln>
        </p:spPr>
        <p:txBody>
          <a:bodyPr wrap="square" anchor="t">
            <a:spAutoFit/>
          </a:bodyPr>
          <a:p>
            <a:pPr>
              <a:lnSpc>
                <a:spcPct val="130000"/>
              </a:lnSpc>
            </a:pPr>
            <a:r>
              <a:rPr lang="en-US" altLang="zh-CN">
                <a:latin typeface="宋体" panose="02010600030101010101" pitchFamily="2" charset="-122"/>
                <a:ea typeface="宋体" panose="02010600030101010101" pitchFamily="2" charset="-122"/>
                <a:sym typeface="+mn-ea"/>
              </a:rPr>
              <a:t>9</a:t>
            </a:r>
            <a:r>
              <a:rPr lang="zh-CN" altLang="en-US">
                <a:latin typeface="宋体" panose="02010600030101010101" pitchFamily="2" charset="-122"/>
                <a:ea typeface="宋体" panose="02010600030101010101" pitchFamily="2" charset="-122"/>
                <a:sym typeface="+mn-ea"/>
              </a:rPr>
              <a:t>、农村产业融合发展试点示范（资质认定、金额不定）</a:t>
            </a:r>
            <a:endParaRPr lang="zh-CN" altLang="en-US">
              <a:latin typeface="宋体" panose="02010600030101010101" pitchFamily="2" charset="-122"/>
              <a:ea typeface="宋体" panose="02010600030101010101" pitchFamily="2" charset="-122"/>
            </a:endParaRPr>
          </a:p>
          <a:p>
            <a:pPr>
              <a:lnSpc>
                <a:spcPct val="130000"/>
              </a:lnSpc>
            </a:pPr>
            <a:r>
              <a:rPr lang="en-US" altLang="zh-CN">
                <a:latin typeface="宋体" panose="02010600030101010101" pitchFamily="2" charset="-122"/>
                <a:ea typeface="宋体" panose="02010600030101010101" pitchFamily="2" charset="-122"/>
                <a:sym typeface="+mn-ea"/>
              </a:rPr>
              <a:t>10</a:t>
            </a:r>
            <a:r>
              <a:rPr lang="zh-CN" altLang="en-US">
                <a:latin typeface="宋体" panose="02010600030101010101" pitchFamily="2" charset="-122"/>
                <a:ea typeface="宋体" panose="02010600030101010101" pitchFamily="2" charset="-122"/>
                <a:sym typeface="+mn-ea"/>
              </a:rPr>
              <a:t>、网络扶贫试点项目</a:t>
            </a:r>
            <a:endParaRPr lang="zh-CN" altLang="en-US">
              <a:latin typeface="宋体" panose="02010600030101010101" pitchFamily="2" charset="-122"/>
              <a:ea typeface="宋体" panose="02010600030101010101" pitchFamily="2" charset="-122"/>
            </a:endParaRPr>
          </a:p>
          <a:p>
            <a:pPr>
              <a:lnSpc>
                <a:spcPct val="130000"/>
              </a:lnSpc>
            </a:pPr>
            <a:r>
              <a:rPr lang="en-US" altLang="zh-CN">
                <a:latin typeface="宋体" panose="02010600030101010101" pitchFamily="2" charset="-122"/>
                <a:ea typeface="宋体" panose="02010600030101010101" pitchFamily="2" charset="-122"/>
                <a:sym typeface="+mn-ea"/>
              </a:rPr>
              <a:t>11</a:t>
            </a:r>
            <a:r>
              <a:rPr lang="zh-CN" altLang="en-US">
                <a:latin typeface="宋体" panose="02010600030101010101" pitchFamily="2" charset="-122"/>
                <a:ea typeface="宋体" panose="02010600030101010101" pitchFamily="2" charset="-122"/>
                <a:sym typeface="+mn-ea"/>
              </a:rPr>
              <a:t>、产业化扶贫项目</a:t>
            </a:r>
            <a:endParaRPr lang="zh-CN" altLang="en-US">
              <a:latin typeface="宋体" panose="02010600030101010101" pitchFamily="2" charset="-122"/>
              <a:ea typeface="宋体" panose="02010600030101010101" pitchFamily="2" charset="-122"/>
              <a:sym typeface="+mn-ea"/>
            </a:endParaRPr>
          </a:p>
          <a:p>
            <a:pPr>
              <a:lnSpc>
                <a:spcPct val="130000"/>
              </a:lnSpc>
            </a:pPr>
            <a:r>
              <a:rPr lang="en-US" altLang="zh-CN">
                <a:latin typeface="宋体" panose="02010600030101010101" pitchFamily="2" charset="-122"/>
                <a:ea typeface="宋体" panose="02010600030101010101" pitchFamily="2" charset="-122"/>
                <a:sym typeface="+mn-ea"/>
              </a:rPr>
              <a:t>12</a:t>
            </a:r>
            <a:r>
              <a:rPr lang="zh-CN" altLang="en-US">
                <a:latin typeface="宋体" panose="02010600030101010101" pitchFamily="2" charset="-122"/>
                <a:ea typeface="宋体" panose="02010600030101010101" pitchFamily="2" charset="-122"/>
                <a:sym typeface="+mn-ea"/>
              </a:rPr>
              <a:t>、自治区扶贫龙头企业</a:t>
            </a:r>
            <a:endParaRPr lang="zh-CN" altLang="en-US">
              <a:latin typeface="宋体" panose="02010600030101010101" pitchFamily="2" charset="-122"/>
              <a:ea typeface="宋体" panose="02010600030101010101" pitchFamily="2" charset="-122"/>
            </a:endParaRPr>
          </a:p>
          <a:p>
            <a:pPr>
              <a:lnSpc>
                <a:spcPct val="130000"/>
              </a:lnSpc>
            </a:pPr>
            <a:r>
              <a:rPr lang="en-US" altLang="zh-CN">
                <a:latin typeface="宋体" panose="02010600030101010101" pitchFamily="2" charset="-122"/>
                <a:ea typeface="宋体" panose="02010600030101010101" pitchFamily="2" charset="-122"/>
                <a:sym typeface="+mn-ea"/>
              </a:rPr>
              <a:t>X</a:t>
            </a:r>
            <a:r>
              <a:rPr lang="zh-CN" altLang="en-US">
                <a:latin typeface="宋体" panose="02010600030101010101" pitchFamily="2" charset="-122"/>
                <a:ea typeface="宋体" panose="02010600030101010101" pitchFamily="2" charset="-122"/>
                <a:sym typeface="+mn-ea"/>
              </a:rPr>
              <a:t>、</a:t>
            </a:r>
            <a:r>
              <a:rPr lang="en-US" altLang="zh-CN">
                <a:latin typeface="宋体" panose="02010600030101010101" pitchFamily="2" charset="-122"/>
                <a:ea typeface="宋体" panose="02010600030101010101" pitchFamily="2" charset="-122"/>
                <a:sym typeface="+mn-ea"/>
              </a:rPr>
              <a:t>… …… …… ………</a:t>
            </a:r>
            <a:endParaRPr lang="zh-CN" altLang="en-US">
              <a:latin typeface="宋体" panose="02010600030101010101" pitchFamily="2" charset="-122"/>
              <a:ea typeface="宋体" panose="02010600030101010101" pitchFamily="2" charset="-122"/>
            </a:endParaRPr>
          </a:p>
          <a:p>
            <a:pPr algn="l">
              <a:lnSpc>
                <a:spcPct val="140000"/>
              </a:lnSpc>
            </a:pPr>
            <a:r>
              <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九、配套服务业（农资、农机、农技、物流）相关扶持政策</a:t>
            </a:r>
            <a:endParaRPr lang="zh-CN" altLang="en-US"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rPr>
              <a:t>1、农业示范服务组织</a:t>
            </a:r>
            <a:endParaRPr lang="zh-CN" altLang="en-US">
              <a:latin typeface="宋体" panose="02010600030101010101" pitchFamily="2" charset="-122"/>
              <a:ea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rPr>
              <a:t>2、自治区农业技术服务创新项目</a:t>
            </a:r>
            <a:endParaRPr lang="zh-CN" altLang="en-US">
              <a:latin typeface="宋体" panose="02010600030101010101" pitchFamily="2" charset="-122"/>
              <a:ea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rPr>
              <a:t>3、自治区新农村现代流通服务网络工程专项资金</a:t>
            </a:r>
            <a:endParaRPr lang="zh-CN" altLang="en-US">
              <a:latin typeface="宋体" panose="02010600030101010101" pitchFamily="2" charset="-122"/>
              <a:ea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rPr>
              <a:t>4、自治区物联网发展专项资金项目</a:t>
            </a:r>
            <a:endParaRPr lang="zh-CN" altLang="en-US">
              <a:latin typeface="宋体" panose="02010600030101010101" pitchFamily="2" charset="-122"/>
              <a:ea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rPr>
              <a:t>5、自治区示范物流园区</a:t>
            </a:r>
            <a:endParaRPr lang="zh-CN" altLang="en-US">
              <a:latin typeface="宋体" panose="02010600030101010101" pitchFamily="2" charset="-122"/>
              <a:ea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rPr>
              <a:t>X、… …… …… ………</a:t>
            </a:r>
            <a:endParaRPr lang="zh-CN" altLang="en-US">
              <a:latin typeface="宋体" panose="02010600030101010101" pitchFamily="2" charset="-122"/>
              <a:ea typeface="宋体" panose="02010600030101010101" pitchFamily="2" charset="-122"/>
            </a:endParaRPr>
          </a:p>
          <a:p>
            <a:pPr>
              <a:lnSpc>
                <a:spcPct val="140000"/>
              </a:lnSpc>
            </a:pPr>
            <a:endParaRPr lang="zh-CN" altLang="en-US" b="1">
              <a:latin typeface="宋体" panose="02010600030101010101" pitchFamily="2" charset="-122"/>
              <a:ea typeface="宋体" panose="02010600030101010101" pitchFamily="2" charset="-122"/>
            </a:endParaRPr>
          </a:p>
        </p:txBody>
      </p:sp>
      <p:cxnSp>
        <p:nvCxnSpPr>
          <p:cNvPr id="5" name="直接连接符 4"/>
          <p:cNvCxnSpPr/>
          <p:nvPr/>
        </p:nvCxnSpPr>
        <p:spPr>
          <a:xfrm flipH="1">
            <a:off x="4211955" y="1062355"/>
            <a:ext cx="16510" cy="517525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82600" y="950595"/>
            <a:ext cx="3689985" cy="5299075"/>
          </a:xfrm>
          <a:prstGeom prst="rect">
            <a:avLst/>
          </a:prstGeom>
          <a:noFill/>
        </p:spPr>
        <p:txBody>
          <a:bodyPr wrap="square" rtlCol="0" anchor="t">
            <a:spAutoFit/>
          </a:bodyPr>
          <a:p>
            <a:pPr algn="l">
              <a:lnSpc>
                <a:spcPct val="140000"/>
              </a:lnSpc>
            </a:pPr>
            <a:r>
              <a:rPr lang="zh-CN" altLang="en-US" sz="1800"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十、科技类相关扶持政策</a:t>
            </a:r>
            <a:endParaRPr lang="zh-CN" altLang="en-US" sz="1800" b="1" dirty="0">
              <a:solidFill>
                <a:srgbClr val="C0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a:lnSpc>
                <a:spcPct val="140000"/>
              </a:lnSpc>
            </a:pPr>
            <a:r>
              <a:rPr lang="zh-CN" altLang="en-US" sz="1600">
                <a:latin typeface="宋体" panose="02010600030101010101" pitchFamily="2" charset="-122"/>
                <a:ea typeface="宋体" panose="02010600030101010101" pitchFamily="2" charset="-122"/>
                <a:sym typeface="+mn-ea"/>
              </a:rPr>
              <a:t>1、高新技术企业认定</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2、自治区科技储备项目</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3、自治区科技计划项目</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4、自治区科技重大专项</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5、高技术产业化专项</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6、自治区国家重点新产品计划</a:t>
            </a:r>
            <a:endParaRPr lang="zh-CN" altLang="en-US" sz="1600">
              <a:latin typeface="宋体" panose="02010600030101010101" pitchFamily="2" charset="-122"/>
              <a:ea typeface="宋体" panose="02010600030101010101" pitchFamily="2" charset="-122"/>
              <a:sym typeface="+mn-ea"/>
            </a:endParaRPr>
          </a:p>
          <a:p>
            <a:pPr>
              <a:lnSpc>
                <a:spcPct val="140000"/>
              </a:lnSpc>
            </a:pPr>
            <a:r>
              <a:rPr lang="zh-CN" altLang="en-US" sz="1600">
                <a:latin typeface="宋体" panose="02010600030101010101" pitchFamily="2" charset="-122"/>
                <a:ea typeface="宋体" panose="02010600030101010101" pitchFamily="2" charset="-122"/>
                <a:sym typeface="+mn-ea"/>
              </a:rPr>
              <a:t>7、农业科技成果转化专项</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8、科技成果转化引导基金</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9、自治区科技协同创新基金</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10、科技保险保费补贴</a:t>
            </a:r>
            <a:endParaRPr lang="zh-CN" altLang="en-US" sz="1600">
              <a:latin typeface="宋体" panose="02010600030101010101" pitchFamily="2" charset="-122"/>
              <a:ea typeface="宋体" panose="02010600030101010101" pitchFamily="2" charset="-122"/>
              <a:sym typeface="+mn-ea"/>
            </a:endParaRPr>
          </a:p>
          <a:p>
            <a:pPr>
              <a:lnSpc>
                <a:spcPct val="140000"/>
              </a:lnSpc>
            </a:pPr>
            <a:r>
              <a:rPr lang="zh-CN" altLang="en-US" sz="1600">
                <a:latin typeface="宋体" panose="02010600030101010101" pitchFamily="2" charset="-122"/>
                <a:ea typeface="宋体" panose="02010600030101010101" pitchFamily="2" charset="-122"/>
                <a:sym typeface="+mn-ea"/>
              </a:rPr>
              <a:t>11、研究开发费用税前加计扣除政策</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12、国家高新技术科研项目</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13、农业部重点实验室</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sym typeface="+mn-ea"/>
              </a:rPr>
              <a:t>1</a:t>
            </a:r>
            <a:r>
              <a:rPr lang="en-US" altLang="zh-CN" sz="1600">
                <a:latin typeface="宋体" panose="02010600030101010101" pitchFamily="2" charset="-122"/>
                <a:ea typeface="宋体" panose="02010600030101010101" pitchFamily="2" charset="-122"/>
                <a:sym typeface="+mn-ea"/>
              </a:rPr>
              <a:t>4</a:t>
            </a:r>
            <a:r>
              <a:rPr lang="zh-CN" altLang="en-US" sz="1600">
                <a:latin typeface="宋体" panose="02010600030101010101" pitchFamily="2" charset="-122"/>
                <a:ea typeface="宋体" panose="02010600030101010101" pitchFamily="2" charset="-122"/>
                <a:sym typeface="+mn-ea"/>
              </a:rPr>
              <a:t>、国家绿色数据中心试点</a:t>
            </a:r>
            <a:endParaRPr lang="zh-CN" altLang="en-US"/>
          </a:p>
        </p:txBody>
      </p:sp>
      <p:sp>
        <p:nvSpPr>
          <p:cNvPr id="55298" name="文本框 1"/>
          <p:cNvSpPr txBox="1"/>
          <p:nvPr/>
        </p:nvSpPr>
        <p:spPr>
          <a:xfrm>
            <a:off x="4582160" y="993775"/>
            <a:ext cx="3684270" cy="5255895"/>
          </a:xfrm>
          <a:prstGeom prst="rect">
            <a:avLst/>
          </a:prstGeom>
          <a:noFill/>
          <a:ln w="9525">
            <a:noFill/>
          </a:ln>
        </p:spPr>
        <p:txBody>
          <a:bodyPr wrap="square" anchor="t">
            <a:spAutoFit/>
          </a:bodyPr>
          <a:p>
            <a:pPr>
              <a:lnSpc>
                <a:spcPct val="140000"/>
              </a:lnSpc>
            </a:pPr>
            <a:r>
              <a:rPr lang="zh-CN" altLang="en-US" sz="1600">
                <a:latin typeface="宋体" panose="02010600030101010101" pitchFamily="2" charset="-122"/>
                <a:ea typeface="宋体" panose="02010600030101010101" pitchFamily="2" charset="-122"/>
              </a:rPr>
              <a:t>16、国家技术创新示范企业</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17、全国青少年农业科普示范基地认定（资质认定、金额不定  4月）</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18、中小企业技术创新基金现代农业领域项目(不超过80万)</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19、自治区中小企业技术进步贴息资金（150万元）</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20、科技型中小企业技术创新基金项目</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22、“星创天地”试点示范</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23、自治区科技特派员创业示范基地</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24、科技富民强县专项</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25、科技支撑计划项目</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26、农业科技跨越计划项目</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27、自治区科技进步奖</a:t>
            </a:r>
            <a:endParaRPr lang="zh-CN" altLang="en-US" sz="1600">
              <a:latin typeface="宋体" panose="02010600030101010101" pitchFamily="2" charset="-122"/>
              <a:ea typeface="宋体" panose="02010600030101010101" pitchFamily="2" charset="-122"/>
            </a:endParaRPr>
          </a:p>
          <a:p>
            <a:pPr>
              <a:lnSpc>
                <a:spcPct val="140000"/>
              </a:lnSpc>
            </a:pPr>
            <a:r>
              <a:rPr lang="zh-CN" altLang="en-US" sz="1600">
                <a:latin typeface="宋体" panose="02010600030101010101" pitchFamily="2" charset="-122"/>
                <a:ea typeface="宋体" panose="02010600030101010101" pitchFamily="2" charset="-122"/>
              </a:rPr>
              <a:t>X、… …… …… ………</a:t>
            </a:r>
            <a:endParaRPr lang="zh-CN" altLang="en-US" sz="1600">
              <a:latin typeface="Arial" panose="020B0604020202020204" pitchFamily="34" charset="0"/>
              <a:ea typeface="宋体" panose="02010600030101010101" pitchFamily="2" charset="-122"/>
            </a:endParaRPr>
          </a:p>
        </p:txBody>
      </p:sp>
      <p:cxnSp>
        <p:nvCxnSpPr>
          <p:cNvPr id="5" name="直接连接符 4"/>
          <p:cNvCxnSpPr/>
          <p:nvPr/>
        </p:nvCxnSpPr>
        <p:spPr>
          <a:xfrm flipH="1">
            <a:off x="4211955" y="1062355"/>
            <a:ext cx="16510" cy="517525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7" name="文本框 4"/>
          <p:cNvSpPr txBox="1"/>
          <p:nvPr/>
        </p:nvSpPr>
        <p:spPr>
          <a:xfrm>
            <a:off x="4115435" y="1467485"/>
            <a:ext cx="4727575" cy="4154170"/>
          </a:xfrm>
          <a:prstGeom prst="rect">
            <a:avLst/>
          </a:prstGeom>
          <a:noFill/>
          <a:ln w="9525">
            <a:noFill/>
          </a:ln>
        </p:spPr>
        <p:txBody>
          <a:bodyPr wrap="square" anchor="t">
            <a:spAutoFit/>
          </a:bodyPr>
          <a:p>
            <a:pPr algn="just"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政策研究与咨询专家</a:t>
            </a:r>
            <a:endPar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国家级创新创业导师</a:t>
            </a:r>
            <a:endPar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“内蒙古政商汇-中小企业政策信息服务平台”创始人</a:t>
            </a:r>
            <a:endPar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“内蒙古聚咖啡众创空间”联合创始人</a:t>
            </a:r>
            <a:endPar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“内蒙古领新知识产权服务平台”创始人</a:t>
            </a:r>
            <a:endPar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工商管理硕士（MBA）</a:t>
            </a:r>
            <a:endPar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全国专业人才教育委员会礼仪专家委员、高级礼仪培训师</a:t>
            </a:r>
            <a:endPar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曾任职大型国企，有着丰富的项目指导经验和企业管理工作经验。    </a:t>
            </a:r>
            <a:endParaRPr lang="zh-CN" altLang="en-US" sz="1600">
              <a:solidFill>
                <a:srgbClr val="FF0000"/>
              </a:solidFill>
              <a:latin typeface="Arial" panose="020B0604020202020204" pitchFamily="34" charset="0"/>
              <a:ea typeface="宋体" panose="02010600030101010101" pitchFamily="2" charset="-122"/>
            </a:endParaRPr>
          </a:p>
        </p:txBody>
      </p:sp>
      <p:pic>
        <p:nvPicPr>
          <p:cNvPr id="4098" name="图片 5" descr="QQ图片20160510100606"/>
          <p:cNvPicPr>
            <a:picLocks noChangeAspect="1"/>
          </p:cNvPicPr>
          <p:nvPr/>
        </p:nvPicPr>
        <p:blipFill>
          <a:blip r:embed="rId1"/>
          <a:stretch>
            <a:fillRect/>
          </a:stretch>
        </p:blipFill>
        <p:spPr>
          <a:xfrm>
            <a:off x="684213" y="1341438"/>
            <a:ext cx="2990850" cy="4640262"/>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 name="图片 1" descr="8.png"/>
          <p:cNvPicPr>
            <a:picLocks noChangeAspect="1"/>
          </p:cNvPicPr>
          <p:nvPr/>
        </p:nvPicPr>
        <p:blipFill>
          <a:blip r:embed="rId1"/>
          <a:stretch>
            <a:fillRect/>
          </a:stretch>
        </p:blipFill>
        <p:spPr>
          <a:xfrm>
            <a:off x="-285750" y="285750"/>
            <a:ext cx="9148763" cy="6572250"/>
          </a:xfrm>
          <a:prstGeom prst="rect">
            <a:avLst/>
          </a:prstGeom>
          <a:noFill/>
          <a:ln w="9525">
            <a:noFill/>
          </a:ln>
        </p:spPr>
      </p:pic>
      <p:pic>
        <p:nvPicPr>
          <p:cNvPr id="40962" name="图片 3" descr="首页12"/>
          <p:cNvPicPr>
            <a:picLocks noChangeAspect="1"/>
          </p:cNvPicPr>
          <p:nvPr/>
        </p:nvPicPr>
        <p:blipFill>
          <a:blip r:embed="rId2"/>
          <a:stretch>
            <a:fillRect/>
          </a:stretch>
        </p:blipFill>
        <p:spPr>
          <a:xfrm>
            <a:off x="-107950" y="-28575"/>
            <a:ext cx="9290050" cy="6873875"/>
          </a:xfrm>
          <a:prstGeom prst="rect">
            <a:avLst/>
          </a:prstGeom>
          <a:noFill/>
          <a:ln w="9525">
            <a:noFill/>
          </a:ln>
        </p:spPr>
      </p:pic>
      <p:sp>
        <p:nvSpPr>
          <p:cNvPr id="40963" name="TextBox 3"/>
          <p:cNvSpPr txBox="1"/>
          <p:nvPr/>
        </p:nvSpPr>
        <p:spPr>
          <a:xfrm>
            <a:off x="2928938" y="3000375"/>
            <a:ext cx="4429125" cy="923925"/>
          </a:xfrm>
          <a:prstGeom prst="rect">
            <a:avLst/>
          </a:prstGeom>
          <a:noFill/>
          <a:ln w="9525">
            <a:noFill/>
          </a:ln>
        </p:spPr>
        <p:txBody>
          <a:bodyPr anchor="t">
            <a:spAutoFit/>
          </a:bodyPr>
          <a:p>
            <a:r>
              <a:rPr lang="zh-CN" altLang="en-US" sz="5400" b="1" dirty="0">
                <a:solidFill>
                  <a:schemeClr val="bg1"/>
                </a:solidFill>
                <a:latin typeface="微软雅黑" panose="020B0503020204020204" pitchFamily="34" charset="-122"/>
                <a:ea typeface="微软雅黑" panose="020B0503020204020204" pitchFamily="34" charset="-122"/>
              </a:rPr>
              <a:t>感谢聆听！</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127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t019512bf8964b7e201"/>
          <p:cNvPicPr>
            <a:picLocks noChangeAspect="1"/>
          </p:cNvPicPr>
          <p:nvPr/>
        </p:nvPicPr>
        <p:blipFill>
          <a:blip r:embed="rId1"/>
          <a:stretch>
            <a:fillRect/>
          </a:stretch>
        </p:blipFill>
        <p:spPr>
          <a:xfrm>
            <a:off x="3883025" y="5378450"/>
            <a:ext cx="1521460" cy="1121410"/>
          </a:xfrm>
          <a:prstGeom prst="rect">
            <a:avLst/>
          </a:prstGeom>
        </p:spPr>
      </p:pic>
      <p:pic>
        <p:nvPicPr>
          <p:cNvPr id="52226" name="图片 5" descr="内蒙古政商汇公众号二维码.jpg"/>
          <p:cNvPicPr>
            <a:picLocks noChangeAspect="1"/>
          </p:cNvPicPr>
          <p:nvPr/>
        </p:nvPicPr>
        <p:blipFill>
          <a:blip r:embed="rId2"/>
          <a:stretch>
            <a:fillRect/>
          </a:stretch>
        </p:blipFill>
        <p:spPr>
          <a:xfrm>
            <a:off x="4520565" y="1210945"/>
            <a:ext cx="4189413" cy="4167188"/>
          </a:xfrm>
          <a:prstGeom prst="rect">
            <a:avLst/>
          </a:prstGeom>
          <a:noFill/>
          <a:ln w="9525">
            <a:noFill/>
          </a:ln>
        </p:spPr>
      </p:pic>
      <p:pic>
        <p:nvPicPr>
          <p:cNvPr id="52228" name="内容占位符 6" descr="政商汇微信公众号二维码.jpg"/>
          <p:cNvPicPr>
            <a:picLocks noGrp="1" noChangeAspect="1"/>
          </p:cNvPicPr>
          <p:nvPr/>
        </p:nvPicPr>
        <p:blipFill>
          <a:blip r:embed="rId3"/>
          <a:stretch>
            <a:fillRect/>
          </a:stretch>
        </p:blipFill>
        <p:spPr>
          <a:xfrm>
            <a:off x="647065" y="1210945"/>
            <a:ext cx="4024313" cy="4078288"/>
          </a:xfrm>
          <a:prstGeom prst="rect">
            <a:avLst/>
          </a:prstGeom>
          <a:noFill/>
          <a:ln w="9525">
            <a:noFill/>
          </a:ln>
        </p:spPr>
      </p:pic>
      <p:sp>
        <p:nvSpPr>
          <p:cNvPr id="2" name="文本框 1"/>
          <p:cNvSpPr txBox="1"/>
          <p:nvPr/>
        </p:nvSpPr>
        <p:spPr>
          <a:xfrm>
            <a:off x="3507105" y="422275"/>
            <a:ext cx="3954780" cy="521970"/>
          </a:xfrm>
          <a:prstGeom prst="rect">
            <a:avLst/>
          </a:prstGeom>
          <a:noFill/>
        </p:spPr>
        <p:txBody>
          <a:bodyPr wrap="square" rtlCol="0">
            <a:spAutoFit/>
          </a:bodyPr>
          <a:p>
            <a:r>
              <a:rPr lang="zh-CN" altLang="en-US" sz="2800" b="1" dirty="0">
                <a:solidFill>
                  <a:srgbClr val="FFC000"/>
                </a:solidFill>
                <a:latin typeface="微软雅黑" panose="020B0503020204020204" pitchFamily="34" charset="-122"/>
                <a:ea typeface="微软雅黑" panose="020B0503020204020204" pitchFamily="34" charset="-122"/>
                <a:sym typeface="+mn-ea"/>
              </a:rPr>
              <a:t>更多政策  敬请关注</a:t>
            </a:r>
            <a:endParaRPr lang="zh-CN" altLang="en-US" sz="2800" b="1" dirty="0">
              <a:solidFill>
                <a:srgbClr val="FFC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155565" y="5378450"/>
            <a:ext cx="2919730" cy="953135"/>
          </a:xfrm>
          <a:prstGeom prst="rect">
            <a:avLst/>
          </a:prstGeom>
          <a:noFill/>
        </p:spPr>
        <p:txBody>
          <a:bodyPr wrap="square" rtlCol="0">
            <a:spAutoFit/>
          </a:bodyPr>
          <a:p>
            <a:r>
              <a:rPr lang="zh-CN" altLang="en-US" sz="2800" b="1">
                <a:solidFill>
                  <a:srgbClr val="0070C0"/>
                </a:solidFill>
              </a:rPr>
              <a:t>电话</a:t>
            </a:r>
            <a:r>
              <a:rPr lang="en-US" altLang="zh-CN" sz="2800" b="1">
                <a:solidFill>
                  <a:srgbClr val="0070C0"/>
                </a:solidFill>
              </a:rPr>
              <a:t>/</a:t>
            </a:r>
            <a:r>
              <a:rPr lang="zh-CN" altLang="en-US" sz="2800" b="1">
                <a:solidFill>
                  <a:srgbClr val="0070C0"/>
                </a:solidFill>
              </a:rPr>
              <a:t>微信：</a:t>
            </a:r>
            <a:r>
              <a:rPr lang="en-US" altLang="zh-CN" sz="2800" b="1">
                <a:solidFill>
                  <a:srgbClr val="0070C0"/>
                </a:solidFill>
              </a:rPr>
              <a:t>18147705562</a:t>
            </a:r>
            <a:endParaRPr lang="en-US" altLang="zh-CN" sz="2800" b="1">
              <a:solidFill>
                <a:srgbClr val="0070C0"/>
              </a:solidFill>
            </a:endParaRPr>
          </a:p>
        </p:txBody>
      </p:sp>
      <p:graphicFrame>
        <p:nvGraphicFramePr>
          <p:cNvPr id="6" name="对象 5">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4" imgW="914400" imgH="215900" progId="Equation.KSEE3">
                  <p:embed/>
                </p:oleObj>
              </mc:Choice>
              <mc:Fallback>
                <p:oleObj name="" r:id="rId4" imgW="914400" imgH="215900" progId="Equation.KSEE3">
                  <p:embed/>
                  <p:pic>
                    <p:nvPicPr>
                      <p:cNvPr id="0" name="图片 1024"/>
                      <p:cNvPicPr/>
                      <p:nvPr/>
                    </p:nvPicPr>
                    <p:blipFill>
                      <a:blip r:embed="rId5"/>
                      <a:stretch>
                        <a:fillRect/>
                      </a:stretch>
                    </p:blipFill>
                    <p:spPr>
                      <a:xfrm>
                        <a:off x="4114800" y="3321050"/>
                        <a:ext cx="914400" cy="215900"/>
                      </a:xfrm>
                      <a:prstGeom prst="rect">
                        <a:avLst/>
                      </a:prstGeom>
                    </p:spPr>
                  </p:pic>
                </p:oleObj>
              </mc:Fallback>
            </mc:AlternateContent>
          </a:graphicData>
        </a:graphic>
      </p:graphicFrame>
      <p:pic>
        <p:nvPicPr>
          <p:cNvPr id="8" name="图片 7" descr="2014112062574345"/>
          <p:cNvPicPr>
            <a:picLocks noChangeAspect="1"/>
          </p:cNvPicPr>
          <p:nvPr/>
        </p:nvPicPr>
        <p:blipFill>
          <a:blip r:embed="rId6"/>
          <a:stretch>
            <a:fillRect/>
          </a:stretch>
        </p:blipFill>
        <p:spPr>
          <a:xfrm>
            <a:off x="4114800" y="5443220"/>
            <a:ext cx="1192530" cy="8883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Text Box 10"/>
          <p:cNvSpPr txBox="1"/>
          <p:nvPr/>
        </p:nvSpPr>
        <p:spPr>
          <a:xfrm>
            <a:off x="323850" y="1052513"/>
            <a:ext cx="8759825" cy="5053012"/>
          </a:xfrm>
          <a:prstGeom prst="rect">
            <a:avLst/>
          </a:prstGeom>
          <a:noFill/>
          <a:ln w="9525">
            <a:noFill/>
          </a:ln>
        </p:spPr>
        <p:txBody>
          <a:bodyPr wrap="square" lIns="115214" tIns="57607" rIns="115214" bIns="57607" anchor="t">
            <a:spAutoFit/>
          </a:bodyPr>
          <a:p>
            <a:pPr>
              <a:lnSpc>
                <a:spcPct val="150000"/>
              </a:lnSpc>
            </a:pPr>
            <a:r>
              <a:rPr lang="zh-CN" altLang="en-US" sz="2400" dirty="0">
                <a:latin typeface="微软雅黑" panose="020B0503020204020204" pitchFamily="34" charset="-122"/>
                <a:ea typeface="微软雅黑" panose="020B0503020204020204" pitchFamily="34" charset="-122"/>
              </a:rPr>
              <a:t>GDP的贡献超过</a:t>
            </a:r>
            <a:r>
              <a:rPr lang="zh-CN" altLang="en-US" sz="2400" dirty="0">
                <a:solidFill>
                  <a:srgbClr val="C00000"/>
                </a:solidFill>
                <a:latin typeface="微软雅黑" panose="020B0503020204020204" pitchFamily="34" charset="-122"/>
                <a:ea typeface="微软雅黑" panose="020B0503020204020204" pitchFamily="34" charset="-122"/>
              </a:rPr>
              <a:t>60%</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税收的贡献超过</a:t>
            </a:r>
            <a:r>
              <a:rPr lang="zh-CN" altLang="en-US" sz="2400" dirty="0">
                <a:solidFill>
                  <a:srgbClr val="C00000"/>
                </a:solidFill>
                <a:latin typeface="微软雅黑" panose="020B0503020204020204" pitchFamily="34" charset="-122"/>
                <a:ea typeface="微软雅黑" panose="020B0503020204020204" pitchFamily="34" charset="-122"/>
              </a:rPr>
              <a:t>50%</a:t>
            </a:r>
            <a:endParaRPr lang="zh-CN" altLang="en-US" sz="24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提供近</a:t>
            </a:r>
            <a:r>
              <a:rPr lang="zh-CN" altLang="en-US" sz="2400" dirty="0">
                <a:solidFill>
                  <a:srgbClr val="C00000"/>
                </a:solidFill>
                <a:latin typeface="微软雅黑" panose="020B0503020204020204" pitchFamily="34" charset="-122"/>
                <a:ea typeface="微软雅黑" panose="020B0503020204020204" pitchFamily="34" charset="-122"/>
              </a:rPr>
              <a:t>70%</a:t>
            </a:r>
            <a:r>
              <a:rPr lang="zh-CN" altLang="en-US" sz="2400" dirty="0">
                <a:latin typeface="微软雅黑" panose="020B0503020204020204" pitchFamily="34" charset="-122"/>
                <a:ea typeface="微软雅黑" panose="020B0503020204020204" pitchFamily="34" charset="-122"/>
              </a:rPr>
              <a:t>的进出口贸易额</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创造</a:t>
            </a:r>
            <a:r>
              <a:rPr lang="zh-CN" altLang="en-US" sz="2400" dirty="0">
                <a:solidFill>
                  <a:srgbClr val="C00000"/>
                </a:solidFill>
                <a:latin typeface="微软雅黑" panose="020B0503020204020204" pitchFamily="34" charset="-122"/>
                <a:ea typeface="微软雅黑" panose="020B0503020204020204" pitchFamily="34" charset="-122"/>
              </a:rPr>
              <a:t>80%</a:t>
            </a:r>
            <a:r>
              <a:rPr lang="zh-CN" altLang="en-US" sz="2400" dirty="0">
                <a:latin typeface="微软雅黑" panose="020B0503020204020204" pitchFamily="34" charset="-122"/>
                <a:ea typeface="微软雅黑" panose="020B0503020204020204" pitchFamily="34" charset="-122"/>
              </a:rPr>
              <a:t>左右的城镇就业岗位</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吸纳</a:t>
            </a:r>
            <a:r>
              <a:rPr lang="zh-CN" altLang="en-US" sz="2400" dirty="0">
                <a:solidFill>
                  <a:srgbClr val="C00000"/>
                </a:solidFill>
                <a:latin typeface="微软雅黑" panose="020B0503020204020204" pitchFamily="34" charset="-122"/>
                <a:ea typeface="微软雅黑" panose="020B0503020204020204" pitchFamily="34" charset="-122"/>
              </a:rPr>
              <a:t>50%</a:t>
            </a:r>
            <a:r>
              <a:rPr lang="zh-CN" altLang="en-US" sz="2400" dirty="0">
                <a:latin typeface="微软雅黑" panose="020B0503020204020204" pitchFamily="34" charset="-122"/>
                <a:ea typeface="微软雅黑" panose="020B0503020204020204" pitchFamily="34" charset="-122"/>
              </a:rPr>
              <a:t>以上的国有企业下岗人员</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70%</a:t>
            </a:r>
            <a:r>
              <a:rPr lang="zh-CN" altLang="en-US" sz="2400" dirty="0">
                <a:latin typeface="微软雅黑" panose="020B0503020204020204" pitchFamily="34" charset="-122"/>
                <a:ea typeface="微软雅黑" panose="020B0503020204020204" pitchFamily="34" charset="-122"/>
              </a:rPr>
              <a:t>以上新增就业人员、</a:t>
            </a:r>
            <a:r>
              <a:rPr lang="zh-CN" altLang="en-US" sz="2400" dirty="0">
                <a:solidFill>
                  <a:srgbClr val="C00000"/>
                </a:solidFill>
                <a:latin typeface="微软雅黑" panose="020B0503020204020204" pitchFamily="34" charset="-122"/>
                <a:ea typeface="微软雅黑" panose="020B0503020204020204" pitchFamily="34" charset="-122"/>
              </a:rPr>
              <a:t>70%</a:t>
            </a:r>
            <a:r>
              <a:rPr lang="zh-CN" altLang="en-US" sz="2400" dirty="0">
                <a:latin typeface="微软雅黑" panose="020B0503020204020204" pitchFamily="34" charset="-122"/>
                <a:ea typeface="微软雅黑" panose="020B0503020204020204" pitchFamily="34" charset="-122"/>
              </a:rPr>
              <a:t>以上农村转移劳动力</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在自主创新方面，中小企业拥有</a:t>
            </a:r>
            <a:r>
              <a:rPr lang="zh-CN" altLang="en-US" sz="2400" dirty="0">
                <a:solidFill>
                  <a:srgbClr val="C00000"/>
                </a:solidFill>
                <a:latin typeface="微软雅黑" panose="020B0503020204020204" pitchFamily="34" charset="-122"/>
                <a:ea typeface="微软雅黑" panose="020B0503020204020204" pitchFamily="34" charset="-122"/>
              </a:rPr>
              <a:t>66%</a:t>
            </a:r>
            <a:r>
              <a:rPr lang="zh-CN" altLang="en-US" sz="2400" dirty="0">
                <a:latin typeface="微软雅黑" panose="020B0503020204020204" pitchFamily="34" charset="-122"/>
                <a:ea typeface="微软雅黑" panose="020B0503020204020204" pitchFamily="34" charset="-122"/>
              </a:rPr>
              <a:t>的专利发明、</a:t>
            </a:r>
            <a:r>
              <a:rPr lang="zh-CN" altLang="en-US" sz="2400" dirty="0">
                <a:solidFill>
                  <a:srgbClr val="C00000"/>
                </a:solidFill>
                <a:latin typeface="微软雅黑" panose="020B0503020204020204" pitchFamily="34" charset="-122"/>
                <a:ea typeface="微软雅黑" panose="020B0503020204020204" pitchFamily="34" charset="-122"/>
              </a:rPr>
              <a:t>74%</a:t>
            </a:r>
            <a:r>
              <a:rPr lang="zh-CN" altLang="en-US" sz="2400" dirty="0">
                <a:latin typeface="微软雅黑" panose="020B0503020204020204" pitchFamily="34" charset="-122"/>
                <a:ea typeface="微软雅黑" panose="020B0503020204020204" pitchFamily="34" charset="-122"/>
              </a:rPr>
              <a:t>的技术创新和</a:t>
            </a:r>
            <a:r>
              <a:rPr lang="zh-CN" altLang="en-US" sz="2400" dirty="0">
                <a:solidFill>
                  <a:srgbClr val="C00000"/>
                </a:solidFill>
                <a:latin typeface="微软雅黑" panose="020B0503020204020204" pitchFamily="34" charset="-122"/>
                <a:ea typeface="微软雅黑" panose="020B0503020204020204" pitchFamily="34" charset="-122"/>
              </a:rPr>
              <a:t>82%</a:t>
            </a:r>
            <a:r>
              <a:rPr lang="zh-CN" altLang="en-US" sz="2400" dirty="0">
                <a:latin typeface="微软雅黑" panose="020B0503020204020204" pitchFamily="34" charset="-122"/>
                <a:ea typeface="微软雅黑" panose="020B0503020204020204" pitchFamily="34" charset="-122"/>
              </a:rPr>
              <a:t>的新产品开发。</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但是据统计，中小企业贷款额占全部贷款额的比重只有约</a:t>
            </a:r>
            <a:r>
              <a:rPr lang="zh-CN" altLang="en-US" sz="2400" dirty="0">
                <a:solidFill>
                  <a:srgbClr val="C00000"/>
                </a:solidFill>
                <a:latin typeface="微软雅黑" panose="020B0503020204020204" pitchFamily="34" charset="-122"/>
                <a:ea typeface="微软雅黑" panose="020B0503020204020204" pitchFamily="34" charset="-122"/>
              </a:rPr>
              <a:t>10％</a:t>
            </a:r>
            <a:endParaRPr lang="zh-CN" altLang="en-US" sz="2400" dirty="0">
              <a:solidFill>
                <a:srgbClr val="C00000"/>
              </a:solidFill>
              <a:latin typeface="微软雅黑" panose="020B0503020204020204" pitchFamily="34" charset="-122"/>
              <a:ea typeface="微软雅黑" panose="020B0503020204020204" pitchFamily="34" charset="-122"/>
            </a:endParaRPr>
          </a:p>
        </p:txBody>
      </p:sp>
      <p:pic>
        <p:nvPicPr>
          <p:cNvPr id="5122" name="图表 4"/>
          <p:cNvPicPr/>
          <p:nvPr/>
        </p:nvPicPr>
        <p:blipFill>
          <a:blip r:embed="rId1"/>
          <a:stretch>
            <a:fillRect/>
          </a:stretch>
        </p:blipFill>
        <p:spPr>
          <a:xfrm>
            <a:off x="5076825" y="1339850"/>
            <a:ext cx="3697288" cy="3184525"/>
          </a:xfrm>
          <a:prstGeom prst="rect">
            <a:avLst/>
          </a:prstGeom>
          <a:noFill/>
          <a:ln w="9525">
            <a:noFill/>
          </a:ln>
        </p:spPr>
      </p:pic>
      <p:sp>
        <p:nvSpPr>
          <p:cNvPr id="5123" name="标题 1"/>
          <p:cNvSpPr>
            <a:spLocks noGrp="1"/>
          </p:cNvSpPr>
          <p:nvPr>
            <p:ph type="title"/>
          </p:nvPr>
        </p:nvSpPr>
        <p:spPr>
          <a:xfrm>
            <a:off x="107950" y="261938"/>
            <a:ext cx="6429375" cy="708025"/>
          </a:xfrm>
        </p:spPr>
        <p:txBody>
          <a:bodyPr wrap="square" lIns="91440" tIns="45720" rIns="91440" bIns="45720" anchor="ctr"/>
          <a:p>
            <a:pPr algn="l"/>
            <a:r>
              <a:rPr lang="zh-CN" altLang="en-US" sz="3000" dirty="0">
                <a:solidFill>
                  <a:srgbClr val="7F7F7F"/>
                </a:solidFill>
                <a:latin typeface="华康俪金黑W8(P)"/>
                <a:ea typeface="华康俪金黑W8(P)"/>
                <a:sym typeface="楷体_GB2312" charset="-122"/>
              </a:rPr>
              <a:t> 中小企业现状——</a:t>
            </a:r>
            <a:r>
              <a:rPr lang="zh-CN" altLang="en-US" sz="3000" dirty="0">
                <a:solidFill>
                  <a:srgbClr val="0070C0"/>
                </a:solidFill>
                <a:latin typeface="华康俪金黑W8(P)"/>
                <a:ea typeface="华康俪金黑W8(P)"/>
                <a:sym typeface="楷体_GB2312" charset="-122"/>
              </a:rPr>
              <a:t>贡献大、融资难</a:t>
            </a:r>
            <a:endParaRPr lang="zh-CN" altLang="en-US" sz="3000" dirty="0">
              <a:solidFill>
                <a:srgbClr val="0070C0"/>
              </a:solidFill>
              <a:latin typeface="华康俪金黑W8(P)"/>
              <a:ea typeface="华康俪金黑W8(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9"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10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12290"/>
                                        </p:tgtEl>
                                        <p:attrNameLst>
                                          <p:attrName>fillcolor</p:attrName>
                                        </p:attrNameLst>
                                      </p:cBhvr>
                                      <p:tavLst>
                                        <p:tav tm="0">
                                          <p:val>
                                            <p:clrVal>
                                              <a:schemeClr val="accent2"/>
                                            </p:clrVal>
                                          </p:val>
                                        </p:tav>
                                        <p:tav tm="50000">
                                          <p:val>
                                            <p:clrVal>
                                              <a:schemeClr val="hlink"/>
                                            </p:clrVal>
                                          </p:val>
                                        </p:tav>
                                      </p:tavLst>
                                    </p:anim>
                                    <p:set>
                                      <p:cBhvr>
                                        <p:cTn id="9" dur="100"/>
                                        <p:tgtEl>
                                          <p:spTgt spid="122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p:bldP spid="12290" grpId="1" bldLvl="0"/>
      <p:bldP spid="12290" grpId="2" bldLvl="0"/>
      <p:bldP spid="12290" grpId="3" bldLvl="0"/>
      <p:bldP spid="12290" grpId="4" bldLvl="0"/>
      <p:bldP spid="12290" grpId="5" bldLvl="0"/>
      <p:bldP spid="12290" grpId="6" bldLvl="0"/>
      <p:bldP spid="12290" grpId="7" bldLvl="0"/>
      <p:bldP spid="12290" grpId="8" bldLvl="0"/>
      <p:bldP spid="12290" grpId="9" bldLvl="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69" name="直接连接符 3"/>
          <p:cNvSpPr/>
          <p:nvPr/>
        </p:nvSpPr>
        <p:spPr>
          <a:xfrm flipV="1">
            <a:off x="833438" y="1747838"/>
            <a:ext cx="3359150" cy="0"/>
          </a:xfrm>
          <a:prstGeom prst="line">
            <a:avLst/>
          </a:prstGeom>
          <a:ln w="28575" cap="flat" cmpd="sng">
            <a:solidFill>
              <a:srgbClr val="7F7F7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7170" name="直接连接符 10"/>
          <p:cNvSpPr/>
          <p:nvPr/>
        </p:nvSpPr>
        <p:spPr>
          <a:xfrm flipV="1">
            <a:off x="833438" y="3903663"/>
            <a:ext cx="3359150" cy="0"/>
          </a:xfrm>
          <a:prstGeom prst="line">
            <a:avLst/>
          </a:prstGeom>
          <a:ln w="28575" cap="flat" cmpd="sng">
            <a:solidFill>
              <a:srgbClr val="7F7F7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7171" name="文本框 11"/>
          <p:cNvSpPr/>
          <p:nvPr/>
        </p:nvSpPr>
        <p:spPr>
          <a:xfrm>
            <a:off x="573088" y="2327275"/>
            <a:ext cx="1808162" cy="923925"/>
          </a:xfrm>
          <a:prstGeom prst="rect">
            <a:avLst/>
          </a:prstGeom>
          <a:noFill/>
          <a:ln w="9525">
            <a:noFill/>
          </a:ln>
        </p:spPr>
        <p:txBody>
          <a:bodyPr lIns="91436" tIns="45718" rIns="91436" bIns="45718" anchor="t">
            <a:spAutoFit/>
          </a:bodyPr>
          <a:p>
            <a:r>
              <a:rPr lang="en-US" altLang="zh-CN" sz="5400" b="1" dirty="0">
                <a:latin typeface="Zag Regular"/>
                <a:ea typeface="宋体" panose="02010600030101010101" pitchFamily="2" charset="-122"/>
                <a:sym typeface="Zag Regular"/>
              </a:rPr>
              <a:t>42%</a:t>
            </a:r>
            <a:endParaRPr lang="en-US" altLang="zh-CN" sz="5400" b="1" dirty="0">
              <a:latin typeface="Zag Regular"/>
              <a:ea typeface="宋体" panose="02010600030101010101" pitchFamily="2" charset="-122"/>
              <a:sym typeface="Zag Regular"/>
            </a:endParaRPr>
          </a:p>
        </p:txBody>
      </p:sp>
      <p:sp>
        <p:nvSpPr>
          <p:cNvPr id="7172" name="矩形 12"/>
          <p:cNvSpPr/>
          <p:nvPr/>
        </p:nvSpPr>
        <p:spPr>
          <a:xfrm>
            <a:off x="2032000" y="1912938"/>
            <a:ext cx="2259013" cy="1919287"/>
          </a:xfrm>
          <a:prstGeom prst="rect">
            <a:avLst/>
          </a:prstGeom>
          <a:noFill/>
          <a:ln w="9525">
            <a:noFill/>
          </a:ln>
        </p:spPr>
        <p:txBody>
          <a:bodyPr wrap="square" lIns="91436" tIns="45718" rIns="91436" bIns="45718" anchor="t">
            <a:spAutoFit/>
          </a:bodyPr>
          <a:p>
            <a:pPr>
              <a:lnSpc>
                <a:spcPct val="12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中国中小商业企业协会一项调查数据显示，小微企业从银行贷款感到困难的占</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42%</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3" name="直接连接符 13"/>
          <p:cNvSpPr/>
          <p:nvPr/>
        </p:nvSpPr>
        <p:spPr>
          <a:xfrm flipV="1">
            <a:off x="833438" y="5129213"/>
            <a:ext cx="3359150" cy="1587"/>
          </a:xfrm>
          <a:prstGeom prst="line">
            <a:avLst/>
          </a:prstGeom>
          <a:ln w="28575" cap="flat" cmpd="sng">
            <a:solidFill>
              <a:srgbClr val="7F7F7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7174" name="矩形 19"/>
          <p:cNvSpPr/>
          <p:nvPr/>
        </p:nvSpPr>
        <p:spPr>
          <a:xfrm>
            <a:off x="836613" y="3989388"/>
            <a:ext cx="1925637" cy="820737"/>
          </a:xfrm>
          <a:prstGeom prst="rect">
            <a:avLst/>
          </a:prstGeom>
          <a:noFill/>
          <a:ln w="9525">
            <a:noFill/>
          </a:ln>
        </p:spPr>
        <p:txBody>
          <a:bodyPr lIns="91436" tIns="45718" rIns="91436" bIns="45718" anchor="t">
            <a:spAutoFit/>
          </a:bodyPr>
          <a:p>
            <a:pPr algn="ctr">
              <a:lnSpc>
                <a:spcPct val="150000"/>
              </a:lnSpc>
            </a:pP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比较困难</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5" name="直接连接符 21"/>
          <p:cNvSpPr/>
          <p:nvPr/>
        </p:nvSpPr>
        <p:spPr>
          <a:xfrm flipV="1">
            <a:off x="833438" y="6372225"/>
            <a:ext cx="3359150" cy="0"/>
          </a:xfrm>
          <a:prstGeom prst="line">
            <a:avLst/>
          </a:prstGeom>
          <a:ln w="28575" cap="flat" cmpd="sng">
            <a:solidFill>
              <a:srgbClr val="7F7F7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7176" name="矩形 23"/>
          <p:cNvSpPr/>
          <p:nvPr/>
        </p:nvSpPr>
        <p:spPr>
          <a:xfrm>
            <a:off x="2676525" y="5108575"/>
            <a:ext cx="1762125" cy="820738"/>
          </a:xfrm>
          <a:prstGeom prst="rect">
            <a:avLst/>
          </a:prstGeom>
          <a:noFill/>
          <a:ln w="9525">
            <a:noFill/>
          </a:ln>
        </p:spPr>
        <p:txBody>
          <a:bodyPr wrap="square" lIns="91436" tIns="45718" rIns="91436" bIns="45718" anchor="t">
            <a:spAutoFit/>
          </a:bodyPr>
          <a:p>
            <a:pPr algn="ctr">
              <a:lnSpc>
                <a:spcPct val="150000"/>
              </a:lnSpc>
            </a:pP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非常难</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177" name="Picture 3"/>
          <p:cNvPicPr>
            <a:picLocks noChangeAspect="1"/>
          </p:cNvPicPr>
          <p:nvPr/>
        </p:nvPicPr>
        <p:blipFill>
          <a:blip r:embed="rId1"/>
          <a:stretch>
            <a:fillRect/>
          </a:stretch>
        </p:blipFill>
        <p:spPr>
          <a:xfrm>
            <a:off x="4841875" y="1746250"/>
            <a:ext cx="273050" cy="4964113"/>
          </a:xfrm>
          <a:prstGeom prst="rect">
            <a:avLst/>
          </a:prstGeom>
          <a:noFill/>
          <a:ln w="9525">
            <a:noFill/>
          </a:ln>
        </p:spPr>
      </p:pic>
      <p:grpSp>
        <p:nvGrpSpPr>
          <p:cNvPr id="7178" name="组合 49"/>
          <p:cNvGrpSpPr/>
          <p:nvPr/>
        </p:nvGrpSpPr>
        <p:grpSpPr>
          <a:xfrm>
            <a:off x="4913313" y="3454400"/>
            <a:ext cx="376237" cy="504825"/>
            <a:chOff x="0" y="0"/>
            <a:chExt cx="504000" cy="504000"/>
          </a:xfrm>
        </p:grpSpPr>
        <p:sp>
          <p:nvSpPr>
            <p:cNvPr id="7179" name="椭圆 47"/>
            <p:cNvSpPr/>
            <p:nvPr/>
          </p:nvSpPr>
          <p:spPr>
            <a:xfrm>
              <a:off x="0" y="0"/>
              <a:ext cx="504000" cy="504000"/>
            </a:xfrm>
            <a:prstGeom prst="ellipse">
              <a:avLst/>
            </a:prstGeom>
            <a:solidFill>
              <a:srgbClr val="174B7B"/>
            </a:solidFill>
            <a:ln w="12700" cap="flat" cmpd="sng">
              <a:solidFill>
                <a:srgbClr val="42719B"/>
              </a:solidFill>
              <a:prstDash val="solid"/>
              <a:round/>
              <a:headEnd type="none" w="med" len="med"/>
              <a:tailEnd type="none" w="med" len="med"/>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7180" name="组合 48"/>
            <p:cNvGrpSpPr>
              <a:grpSpLocks noChangeAspect="1"/>
            </p:cNvGrpSpPr>
            <p:nvPr/>
          </p:nvGrpSpPr>
          <p:grpSpPr>
            <a:xfrm>
              <a:off x="109412" y="81318"/>
              <a:ext cx="295822" cy="368345"/>
              <a:chOff x="0" y="0"/>
              <a:chExt cx="295822" cy="368345"/>
            </a:xfrm>
          </p:grpSpPr>
          <p:sp>
            <p:nvSpPr>
              <p:cNvPr id="7181" name="Chevron 5"/>
              <p:cNvSpPr>
                <a:spLocks noChangeAspect="1"/>
              </p:cNvSpPr>
              <p:nvPr/>
            </p:nvSpPr>
            <p:spPr>
              <a:xfrm flipH="1">
                <a:off x="121761" y="0"/>
                <a:ext cx="174061" cy="360000"/>
              </a:xfrm>
              <a:prstGeom prst="chevron">
                <a:avLst>
                  <a:gd name="adj" fmla="val 79250"/>
                </a:avLst>
              </a:prstGeom>
              <a:solidFill>
                <a:schemeClr val="bg1"/>
              </a:solidFill>
              <a:ln w="9525">
                <a:noFill/>
              </a:ln>
            </p:spPr>
            <p:txBody>
              <a:bodyPr anchor="ctr"/>
              <a:p>
                <a:pPr algn="ctr"/>
                <a:endParaRPr lang="zh-CN" altLang="zh-CN" dirty="0">
                  <a:latin typeface="Arial" panose="020B0604020202020204" pitchFamily="34" charset="0"/>
                  <a:ea typeface="宋体" panose="02010600030101010101" pitchFamily="2" charset="-122"/>
                </a:endParaRPr>
              </a:p>
            </p:txBody>
          </p:sp>
          <p:sp>
            <p:nvSpPr>
              <p:cNvPr id="7182" name="Chevron 5"/>
              <p:cNvSpPr>
                <a:spLocks noChangeAspect="1"/>
              </p:cNvSpPr>
              <p:nvPr/>
            </p:nvSpPr>
            <p:spPr>
              <a:xfrm flipH="1">
                <a:off x="0" y="8345"/>
                <a:ext cx="174061" cy="360000"/>
              </a:xfrm>
              <a:prstGeom prst="chevron">
                <a:avLst>
                  <a:gd name="adj" fmla="val 79250"/>
                </a:avLst>
              </a:prstGeom>
              <a:solidFill>
                <a:schemeClr val="bg1"/>
              </a:solidFill>
              <a:ln w="9525">
                <a:noFill/>
              </a:ln>
            </p:spPr>
            <p:txBody>
              <a:bodyPr anchor="ctr"/>
              <a:p>
                <a:pPr algn="ctr"/>
                <a:endParaRPr lang="zh-CN" altLang="zh-CN" dirty="0">
                  <a:latin typeface="Arial" panose="020B0604020202020204" pitchFamily="34" charset="0"/>
                  <a:ea typeface="宋体" panose="02010600030101010101" pitchFamily="2" charset="-122"/>
                </a:endParaRPr>
              </a:p>
            </p:txBody>
          </p:sp>
        </p:grpSp>
      </p:grpSp>
      <p:pic>
        <p:nvPicPr>
          <p:cNvPr id="7183" name="Picture 3"/>
          <p:cNvPicPr>
            <a:picLocks noChangeAspect="1"/>
          </p:cNvPicPr>
          <p:nvPr/>
        </p:nvPicPr>
        <p:blipFill>
          <a:blip r:embed="rId2"/>
          <a:stretch>
            <a:fillRect/>
          </a:stretch>
        </p:blipFill>
        <p:spPr>
          <a:xfrm>
            <a:off x="8934450" y="1660525"/>
            <a:ext cx="79375" cy="5103813"/>
          </a:xfrm>
          <a:prstGeom prst="rect">
            <a:avLst/>
          </a:prstGeom>
          <a:noFill/>
          <a:ln w="9525">
            <a:noFill/>
          </a:ln>
        </p:spPr>
      </p:pic>
      <p:sp>
        <p:nvSpPr>
          <p:cNvPr id="7184" name="文本框 11"/>
          <p:cNvSpPr/>
          <p:nvPr/>
        </p:nvSpPr>
        <p:spPr>
          <a:xfrm>
            <a:off x="2870200" y="4040188"/>
            <a:ext cx="1916113" cy="923925"/>
          </a:xfrm>
          <a:prstGeom prst="rect">
            <a:avLst/>
          </a:prstGeom>
          <a:noFill/>
          <a:ln w="9525">
            <a:noFill/>
          </a:ln>
        </p:spPr>
        <p:txBody>
          <a:bodyPr lIns="91436" tIns="45718" rIns="91436" bIns="45718" anchor="t">
            <a:spAutoFit/>
          </a:bodyPr>
          <a:p>
            <a:r>
              <a:rPr lang="en-US" altLang="zh-CN" sz="5400" b="1" dirty="0">
                <a:solidFill>
                  <a:srgbClr val="174B7B"/>
                </a:solidFill>
                <a:latin typeface="Zag Regular"/>
                <a:ea typeface="宋体" panose="02010600030101010101" pitchFamily="2" charset="-122"/>
                <a:sym typeface="Zag Regular"/>
              </a:rPr>
              <a:t>31%</a:t>
            </a:r>
            <a:endParaRPr lang="zh-CN" altLang="en-US" sz="5400" b="1" dirty="0">
              <a:solidFill>
                <a:srgbClr val="174B7B"/>
              </a:solidFill>
              <a:latin typeface="Zag Regular"/>
              <a:ea typeface="宋体" panose="02010600030101010101" pitchFamily="2" charset="-122"/>
              <a:sym typeface="Zag Regular"/>
            </a:endParaRPr>
          </a:p>
        </p:txBody>
      </p:sp>
      <p:sp>
        <p:nvSpPr>
          <p:cNvPr id="7185" name="文本框 11"/>
          <p:cNvSpPr/>
          <p:nvPr/>
        </p:nvSpPr>
        <p:spPr>
          <a:xfrm>
            <a:off x="827088" y="5226050"/>
            <a:ext cx="2128837" cy="923925"/>
          </a:xfrm>
          <a:prstGeom prst="rect">
            <a:avLst/>
          </a:prstGeom>
          <a:noFill/>
          <a:ln w="9525">
            <a:noFill/>
          </a:ln>
        </p:spPr>
        <p:txBody>
          <a:bodyPr lIns="91436" tIns="45718" rIns="91436" bIns="45718" anchor="t">
            <a:spAutoFit/>
          </a:bodyPr>
          <a:p>
            <a:r>
              <a:rPr lang="en-US" altLang="zh-CN" sz="5400" b="1" dirty="0">
                <a:latin typeface="Zag Regular"/>
                <a:ea typeface="宋体" panose="02010600030101010101" pitchFamily="2" charset="-122"/>
                <a:sym typeface="Zag Regular"/>
              </a:rPr>
              <a:t>27%</a:t>
            </a:r>
            <a:endParaRPr lang="en-US" altLang="zh-CN" sz="5400" b="1" dirty="0">
              <a:latin typeface="Zag Regular"/>
              <a:ea typeface="宋体" panose="02010600030101010101" pitchFamily="2" charset="-122"/>
              <a:sym typeface="Zag Regular"/>
            </a:endParaRPr>
          </a:p>
        </p:txBody>
      </p:sp>
      <p:pic>
        <p:nvPicPr>
          <p:cNvPr id="7186" name="图表 4"/>
          <p:cNvPicPr/>
          <p:nvPr/>
        </p:nvPicPr>
        <p:blipFill>
          <a:blip r:embed="rId3"/>
          <a:stretch>
            <a:fillRect/>
          </a:stretch>
        </p:blipFill>
        <p:spPr>
          <a:xfrm>
            <a:off x="5121275" y="2114550"/>
            <a:ext cx="4060825" cy="3721100"/>
          </a:xfrm>
          <a:prstGeom prst="rect">
            <a:avLst/>
          </a:prstGeom>
          <a:noFill/>
          <a:ln w="9525">
            <a:noFill/>
          </a:ln>
        </p:spPr>
      </p:pic>
      <p:sp>
        <p:nvSpPr>
          <p:cNvPr id="7187" name="文本框 6"/>
          <p:cNvSpPr/>
          <p:nvPr/>
        </p:nvSpPr>
        <p:spPr>
          <a:xfrm>
            <a:off x="323850" y="260350"/>
            <a:ext cx="5087938" cy="612775"/>
          </a:xfrm>
          <a:prstGeom prst="rect">
            <a:avLst/>
          </a:prstGeom>
          <a:noFill/>
          <a:ln w="9525">
            <a:noFill/>
          </a:ln>
        </p:spPr>
        <p:txBody>
          <a:bodyPr wrap="square" anchor="t">
            <a:spAutoFit/>
          </a:bodyPr>
          <a:p>
            <a:pPr algn="ctr"/>
            <a:r>
              <a:rPr lang="zh-CN" altLang="en-US" sz="3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中小企业贷款难、融资难</a:t>
            </a:r>
            <a:endParaRPr lang="zh-CN" altLang="en-US" sz="3200" dirty="0">
              <a:latin typeface="Arial" panose="020B0604020202020204" pitchFamily="34" charset="0"/>
              <a:ea typeface="宋体" panose="02010600030101010101" pitchFamily="2" charset="-122"/>
            </a:endParaRPr>
          </a:p>
        </p:txBody>
      </p:sp>
      <p:sp>
        <p:nvSpPr>
          <p:cNvPr id="7188" name="文本框 7"/>
          <p:cNvSpPr/>
          <p:nvPr/>
        </p:nvSpPr>
        <p:spPr>
          <a:xfrm>
            <a:off x="6083300" y="3860800"/>
            <a:ext cx="1250950" cy="517525"/>
          </a:xfrm>
          <a:prstGeom prst="rect">
            <a:avLst/>
          </a:prstGeom>
          <a:noFill/>
          <a:ln w="9525">
            <a:noFill/>
          </a:ln>
        </p:spPr>
        <p:txBody>
          <a:bodyPr wrap="square" anchor="t">
            <a:spAutoFit/>
          </a:bodyPr>
          <a:p>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困  难</a:t>
            </a:r>
            <a:endParaRPr lang="zh-CN" altLang="en-US" dirty="0">
              <a:latin typeface="Arial" panose="020B0604020202020204" pitchFamily="34" charset="0"/>
              <a:ea typeface="宋体" panose="02010600030101010101" pitchFamily="2" charset="-122"/>
            </a:endParaRPr>
          </a:p>
        </p:txBody>
      </p:sp>
      <p:sp>
        <p:nvSpPr>
          <p:cNvPr id="7189" name="文本框 34"/>
          <p:cNvSpPr/>
          <p:nvPr/>
        </p:nvSpPr>
        <p:spPr>
          <a:xfrm>
            <a:off x="5861050" y="2847975"/>
            <a:ext cx="1498600" cy="519113"/>
          </a:xfrm>
          <a:prstGeom prst="rect">
            <a:avLst/>
          </a:prstGeom>
          <a:noFill/>
          <a:ln w="9525">
            <a:noFill/>
          </a:ln>
        </p:spPr>
        <p:txBody>
          <a:bodyPr wrap="square" anchor="t">
            <a:spAutoFit/>
          </a:bodyPr>
          <a:p>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非常难</a:t>
            </a:r>
            <a:endParaRPr lang="zh-CN" altLang="en-US" dirty="0">
              <a:latin typeface="Arial" panose="020B0604020202020204" pitchFamily="34" charset="0"/>
              <a:ea typeface="宋体" panose="02010600030101010101" pitchFamily="2" charset="-122"/>
            </a:endParaRPr>
          </a:p>
        </p:txBody>
      </p:sp>
      <p:sp>
        <p:nvSpPr>
          <p:cNvPr id="7190" name="文本框 35"/>
          <p:cNvSpPr/>
          <p:nvPr/>
        </p:nvSpPr>
        <p:spPr>
          <a:xfrm>
            <a:off x="7546975" y="3168650"/>
            <a:ext cx="1206500" cy="954088"/>
          </a:xfrm>
          <a:prstGeom prst="rect">
            <a:avLst/>
          </a:prstGeom>
          <a:noFill/>
          <a:ln w="9525">
            <a:noFill/>
          </a:ln>
        </p:spPr>
        <p:txBody>
          <a:bodyPr anchor="t">
            <a:spAutoFit/>
          </a:bodyPr>
          <a:p>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比较难</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7" name="标题 1"/>
          <p:cNvSpPr>
            <a:spLocks noGrp="1"/>
          </p:cNvSpPr>
          <p:nvPr>
            <p:ph type="title"/>
          </p:nvPr>
        </p:nvSpPr>
        <p:spPr>
          <a:xfrm>
            <a:off x="539750" y="1123950"/>
            <a:ext cx="5843588" cy="1143000"/>
          </a:xfrm>
        </p:spPr>
        <p:txBody>
          <a:bodyPr wrap="square" lIns="91440" tIns="45720" rIns="91440" bIns="45720" anchor="ctr"/>
          <a:p>
            <a:pPr algn="l"/>
            <a:r>
              <a:rPr lang="zh-CN" altLang="en-US" b="1" dirty="0">
                <a:ea typeface="微软雅黑" panose="020B0503020204020204" pitchFamily="34" charset="-122"/>
              </a:rPr>
              <a:t>政策暖风频吹</a:t>
            </a:r>
            <a:endParaRPr lang="zh-CN" altLang="en-US" b="1" dirty="0">
              <a:ea typeface="微软雅黑" panose="020B0503020204020204" pitchFamily="34" charset="-122"/>
            </a:endParaRPr>
          </a:p>
        </p:txBody>
      </p:sp>
      <p:pic>
        <p:nvPicPr>
          <p:cNvPr id="9218" name="Picture 2" descr="d:\program files\360se6\User Data\temp\Img394532142.jpg"/>
          <p:cNvPicPr>
            <a:picLocks noChangeAspect="1"/>
          </p:cNvPicPr>
          <p:nvPr/>
        </p:nvPicPr>
        <p:blipFill>
          <a:blip r:embed="rId1"/>
          <a:stretch>
            <a:fillRect/>
          </a:stretch>
        </p:blipFill>
        <p:spPr>
          <a:xfrm>
            <a:off x="428625" y="2432050"/>
            <a:ext cx="4227513" cy="3590925"/>
          </a:xfrm>
          <a:prstGeom prst="rect">
            <a:avLst/>
          </a:prstGeom>
          <a:noFill/>
          <a:ln w="9525">
            <a:noFill/>
          </a:ln>
        </p:spPr>
      </p:pic>
      <p:pic>
        <p:nvPicPr>
          <p:cNvPr id="9219" name="Picture 2" descr="c:\users\li\appdata\roaming\360se6\User Data\temp\2009112A79DE579B8144F98B484D1DFBAE82CAB.jpg"/>
          <p:cNvPicPr>
            <a:picLocks noChangeAspect="1"/>
          </p:cNvPicPr>
          <p:nvPr/>
        </p:nvPicPr>
        <p:blipFill>
          <a:blip r:embed="rId2"/>
          <a:stretch>
            <a:fillRect/>
          </a:stretch>
        </p:blipFill>
        <p:spPr>
          <a:xfrm>
            <a:off x="4632325" y="2420938"/>
            <a:ext cx="3819525" cy="3579812"/>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1" name="图片 10"/>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74625" y="4243705"/>
            <a:ext cx="8795385" cy="2312035"/>
          </a:xfrm>
          <a:prstGeom prst="rect">
            <a:avLst/>
          </a:prstGeom>
        </p:spPr>
      </p:pic>
      <p:sp>
        <p:nvSpPr>
          <p:cNvPr id="2049" name="Rectangle 1"/>
          <p:cNvSpPr/>
          <p:nvPr/>
        </p:nvSpPr>
        <p:spPr>
          <a:xfrm>
            <a:off x="322263" y="188913"/>
            <a:ext cx="8218487" cy="5119687"/>
          </a:xfrm>
          <a:prstGeom prst="rect">
            <a:avLst/>
          </a:prstGeom>
          <a:noFill/>
          <a:ln w="9525">
            <a:noFill/>
          </a:ln>
        </p:spPr>
        <p:txBody>
          <a:bodyPr anchor="ctr">
            <a:spAutoFit/>
          </a:bodyPr>
          <a:p>
            <a:pPr>
              <a:lnSpc>
                <a:spcPct val="150000"/>
              </a:lnSpc>
            </a:pPr>
            <a:r>
              <a:rPr lang="zh-CN" altLang="en-US" sz="2400" b="1" dirty="0">
                <a:latin typeface="微软雅黑" panose="020B0503020204020204" pitchFamily="34" charset="-122"/>
                <a:ea typeface="微软雅黑" panose="020B0503020204020204" pitchFamily="34" charset="-122"/>
              </a:rPr>
              <a:t>据不完全统计，每年国家财政给企业的补贴</a:t>
            </a:r>
            <a:endParaRPr lang="zh-CN" altLang="zh-CN" sz="2400" b="1" dirty="0">
              <a:latin typeface="微软雅黑" panose="020B0503020204020204" pitchFamily="34" charset="-122"/>
              <a:ea typeface="微软雅黑" panose="020B0503020204020204" pitchFamily="34" charset="-122"/>
            </a:endParaRPr>
          </a:p>
          <a:p>
            <a:pPr>
              <a:lnSpc>
                <a:spcPct val="150000"/>
              </a:lnSpc>
            </a:pPr>
            <a:endParaRPr lang="zh-CN" altLang="en-US" sz="3600" b="1" dirty="0">
              <a:latin typeface="微软雅黑" panose="020B0503020204020204" pitchFamily="34" charset="-122"/>
              <a:ea typeface="微软雅黑" panose="020B0503020204020204" pitchFamily="34" charset="-122"/>
            </a:endParaRPr>
          </a:p>
          <a:p>
            <a:pPr>
              <a:lnSpc>
                <a:spcPct val="150000"/>
              </a:lnSpc>
            </a:pPr>
            <a:r>
              <a:rPr lang="zh-CN" altLang="en-US" sz="3600" b="1" dirty="0">
                <a:latin typeface="微软雅黑" panose="020B0503020204020204" pitchFamily="34" charset="-122"/>
                <a:ea typeface="微软雅黑" panose="020B0503020204020204" pitchFamily="34" charset="-122"/>
              </a:rPr>
              <a:t>高达</a:t>
            </a:r>
            <a:r>
              <a:rPr lang="en-US" altLang="zh-CN" sz="4800" b="1" dirty="0">
                <a:solidFill>
                  <a:srgbClr val="FF0000"/>
                </a:solidFill>
                <a:latin typeface="微软雅黑" panose="020B0503020204020204" pitchFamily="34" charset="-122"/>
                <a:ea typeface="微软雅黑" panose="020B0503020204020204" pitchFamily="34" charset="-122"/>
              </a:rPr>
              <a:t>2</a:t>
            </a:r>
            <a:r>
              <a:rPr lang="zh-CN" altLang="en-US" sz="4800" b="1" dirty="0">
                <a:solidFill>
                  <a:srgbClr val="FF0000"/>
                </a:solidFill>
                <a:latin typeface="微软雅黑" panose="020B0503020204020204" pitchFamily="34" charset="-122"/>
                <a:ea typeface="微软雅黑" panose="020B0503020204020204" pitchFamily="34" charset="-122"/>
              </a:rPr>
              <a:t>万多个亿！</a:t>
            </a:r>
            <a:endParaRPr lang="zh-CN" altLang="en-US" sz="2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万个亿里面，你有没有分到一杯羹？</a:t>
            </a:r>
            <a:endParaRPr lang="zh-CN" altLang="en-US" sz="28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2800" dirty="0">
                <a:latin typeface="微软雅黑" panose="020B0503020204020204" pitchFamily="34" charset="-122"/>
                <a:ea typeface="微软雅黑" panose="020B0503020204020204" pitchFamily="34" charset="-122"/>
              </a:rPr>
              <a:t>也许你觉得难如登天，也许你觉得唾手可得。</a:t>
            </a:r>
            <a:endParaRPr lang="zh-CN" altLang="en-US" sz="28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2800" dirty="0">
                <a:latin typeface="微软雅黑" panose="020B0503020204020204" pitchFamily="34" charset="-122"/>
                <a:ea typeface="微软雅黑" panose="020B0503020204020204" pitchFamily="34" charset="-122"/>
              </a:rPr>
              <a:t>无论如何，申报财政资金前，</a:t>
            </a:r>
            <a:endParaRPr lang="zh-CN" altLang="en-US" sz="28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2800" dirty="0">
                <a:latin typeface="微软雅黑" panose="020B0503020204020204" pitchFamily="34" charset="-122"/>
                <a:ea typeface="微软雅黑" panose="020B0503020204020204" pitchFamily="34" charset="-122"/>
              </a:rPr>
              <a:t>你要先了解以下几个方面：</a:t>
            </a:r>
            <a:endParaRPr lang="zh-CN" altLang="en-US" sz="2800" dirty="0">
              <a:latin typeface="微软雅黑" panose="020B0503020204020204" pitchFamily="34" charset="-122"/>
              <a:ea typeface="微软雅黑" panose="020B0503020204020204" pitchFamily="34" charset="-122"/>
            </a:endParaRPr>
          </a:p>
        </p:txBody>
      </p:sp>
      <p:pic>
        <p:nvPicPr>
          <p:cNvPr id="11266" name="Picture 3" descr="F:\希言\新建文件夹\ppt2-09.png"/>
          <p:cNvPicPr>
            <a:picLocks noChangeAspect="1"/>
          </p:cNvPicPr>
          <p:nvPr/>
        </p:nvPicPr>
        <p:blipFill>
          <a:blip r:embed="rId3"/>
          <a:stretch>
            <a:fillRect/>
          </a:stretch>
        </p:blipFill>
        <p:spPr>
          <a:xfrm>
            <a:off x="6948488" y="1628775"/>
            <a:ext cx="1957387" cy="32369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2049">
                                            <p:txEl>
                                              <p:charRg st="0" end="20"/>
                                            </p:txEl>
                                          </p:spTgt>
                                        </p:tgtEl>
                                        <p:attrNameLst>
                                          <p:attrName>style.visibility</p:attrName>
                                        </p:attrNameLst>
                                      </p:cBhvr>
                                      <p:to>
                                        <p:strVal val="visible"/>
                                      </p:to>
                                    </p:set>
                                    <p:animEffect transition="in" filter="fade">
                                      <p:cBhvr>
                                        <p:cTn id="7" dur="500"/>
                                        <p:tgtEl>
                                          <p:spTgt spid="2049">
                                            <p:txEl>
                                              <p:charRg st="0" end="20"/>
                                            </p:txEl>
                                          </p:spTgt>
                                        </p:tgtEl>
                                      </p:cBhvr>
                                    </p:animEffect>
                                    <p:anim calcmode="lin" valueType="num">
                                      <p:cBhvr>
                                        <p:cTn id="8" dur="500" fill="hold"/>
                                        <p:tgtEl>
                                          <p:spTgt spid="2049">
                                            <p:txEl>
                                              <p:charRg st="0" end="20"/>
                                            </p:txEl>
                                          </p:spTgt>
                                        </p:tgtEl>
                                        <p:attrNameLst>
                                          <p:attrName>ppt_x</p:attrName>
                                        </p:attrNameLst>
                                      </p:cBhvr>
                                      <p:tavLst>
                                        <p:tav tm="0">
                                          <p:val>
                                            <p:strVal val="#ppt_x-.1"/>
                                          </p:val>
                                        </p:tav>
                                        <p:tav tm="100000">
                                          <p:val>
                                            <p:strVal val="#ppt_x"/>
                                          </p:val>
                                        </p:tav>
                                      </p:tavLst>
                                    </p:anim>
                                    <p:anim calcmode="lin" valueType="num">
                                      <p:cBhvr>
                                        <p:cTn id="9" dur="500" fill="hold"/>
                                        <p:tgtEl>
                                          <p:spTgt spid="2049">
                                            <p:txEl>
                                              <p:charRg st="0" end="20"/>
                                            </p:txEl>
                                          </p:spTgt>
                                        </p:tgtEl>
                                        <p:attrNameLst>
                                          <p:attrName>ppt_y</p:attrName>
                                        </p:attrNameLst>
                                      </p:cBhvr>
                                      <p:tavLst>
                                        <p:tav tm="0">
                                          <p:val>
                                            <p:strVal val="#ppt_y"/>
                                          </p:val>
                                        </p:tav>
                                        <p:tav tm="100000">
                                          <p:val>
                                            <p:strVal val="#ppt_y"/>
                                          </p:val>
                                        </p:tav>
                                      </p:tavLst>
                                    </p:anim>
                                  </p:childTnLst>
                                </p:cTn>
                              </p:par>
                            </p:childTnLst>
                          </p:cTn>
                        </p:par>
                        <p:par>
                          <p:cTn id="10" fill="hold">
                            <p:stCondLst>
                              <p:cond delay="1399"/>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2049">
                                            <p:txEl>
                                              <p:charRg st="29" end="47"/>
                                            </p:txEl>
                                          </p:spTgt>
                                        </p:tgtEl>
                                        <p:attrNameLst>
                                          <p:attrName>style.visibility</p:attrName>
                                        </p:attrNameLst>
                                      </p:cBhvr>
                                      <p:to>
                                        <p:strVal val="visible"/>
                                      </p:to>
                                    </p:set>
                                    <p:animEffect transition="in" filter="fade">
                                      <p:cBhvr>
                                        <p:cTn id="13" dur="500"/>
                                        <p:tgtEl>
                                          <p:spTgt spid="2049">
                                            <p:txEl>
                                              <p:charRg st="29" end="47"/>
                                            </p:txEl>
                                          </p:spTgt>
                                        </p:tgtEl>
                                      </p:cBhvr>
                                    </p:animEffect>
                                    <p:anim calcmode="lin" valueType="num">
                                      <p:cBhvr>
                                        <p:cTn id="14" dur="500" fill="hold"/>
                                        <p:tgtEl>
                                          <p:spTgt spid="2049">
                                            <p:txEl>
                                              <p:charRg st="29" end="47"/>
                                            </p:txEl>
                                          </p:spTgt>
                                        </p:tgtEl>
                                        <p:attrNameLst>
                                          <p:attrName>ppt_x</p:attrName>
                                        </p:attrNameLst>
                                      </p:cBhvr>
                                      <p:tavLst>
                                        <p:tav tm="0">
                                          <p:val>
                                            <p:strVal val="#ppt_x-.1"/>
                                          </p:val>
                                        </p:tav>
                                        <p:tav tm="100000">
                                          <p:val>
                                            <p:strVal val="#ppt_x"/>
                                          </p:val>
                                        </p:tav>
                                      </p:tavLst>
                                    </p:anim>
                                    <p:anim calcmode="lin" valueType="num">
                                      <p:cBhvr>
                                        <p:cTn id="15" dur="500" fill="hold"/>
                                        <p:tgtEl>
                                          <p:spTgt spid="2049">
                                            <p:txEl>
                                              <p:charRg st="29" end="47"/>
                                            </p:txEl>
                                          </p:spTgt>
                                        </p:tgtEl>
                                        <p:attrNameLst>
                                          <p:attrName>ppt_y</p:attrName>
                                        </p:attrNameLst>
                                      </p:cBhvr>
                                      <p:tavLst>
                                        <p:tav tm="0">
                                          <p:val>
                                            <p:strVal val="#ppt_y"/>
                                          </p:val>
                                        </p:tav>
                                        <p:tav tm="100000">
                                          <p:val>
                                            <p:strVal val="#ppt_y"/>
                                          </p:val>
                                        </p:tav>
                                      </p:tavLst>
                                    </p:anim>
                                  </p:childTnLst>
                                </p:cTn>
                              </p:par>
                            </p:childTnLst>
                          </p:cTn>
                        </p:par>
                        <p:par>
                          <p:cTn id="16" fill="hold">
                            <p:stCondLst>
                              <p:cond delay="1899"/>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2049">
                                            <p:txEl>
                                              <p:charRg st="47" end="68"/>
                                            </p:txEl>
                                          </p:spTgt>
                                        </p:tgtEl>
                                        <p:attrNameLst>
                                          <p:attrName>style.visibility</p:attrName>
                                        </p:attrNameLst>
                                      </p:cBhvr>
                                      <p:to>
                                        <p:strVal val="visible"/>
                                      </p:to>
                                    </p:set>
                                    <p:animEffect transition="in" filter="fade">
                                      <p:cBhvr>
                                        <p:cTn id="19" dur="500"/>
                                        <p:tgtEl>
                                          <p:spTgt spid="2049">
                                            <p:txEl>
                                              <p:charRg st="47" end="68"/>
                                            </p:txEl>
                                          </p:spTgt>
                                        </p:tgtEl>
                                      </p:cBhvr>
                                    </p:animEffect>
                                    <p:anim calcmode="lin" valueType="num">
                                      <p:cBhvr>
                                        <p:cTn id="20" dur="500" fill="hold"/>
                                        <p:tgtEl>
                                          <p:spTgt spid="2049">
                                            <p:txEl>
                                              <p:charRg st="47" end="68"/>
                                            </p:txEl>
                                          </p:spTgt>
                                        </p:tgtEl>
                                        <p:attrNameLst>
                                          <p:attrName>ppt_x</p:attrName>
                                        </p:attrNameLst>
                                      </p:cBhvr>
                                      <p:tavLst>
                                        <p:tav tm="0">
                                          <p:val>
                                            <p:strVal val="#ppt_x-.1"/>
                                          </p:val>
                                        </p:tav>
                                        <p:tav tm="100000">
                                          <p:val>
                                            <p:strVal val="#ppt_x"/>
                                          </p:val>
                                        </p:tav>
                                      </p:tavLst>
                                    </p:anim>
                                    <p:anim calcmode="lin" valueType="num">
                                      <p:cBhvr>
                                        <p:cTn id="21" dur="500" fill="hold"/>
                                        <p:tgtEl>
                                          <p:spTgt spid="2049">
                                            <p:txEl>
                                              <p:charRg st="47" end="68"/>
                                            </p:txEl>
                                          </p:spTgt>
                                        </p:tgtEl>
                                        <p:attrNameLst>
                                          <p:attrName>ppt_y</p:attrName>
                                        </p:attrNameLst>
                                      </p:cBhvr>
                                      <p:tavLst>
                                        <p:tav tm="0">
                                          <p:val>
                                            <p:strVal val="#ppt_y"/>
                                          </p:val>
                                        </p:tav>
                                        <p:tav tm="100000">
                                          <p:val>
                                            <p:strVal val="#ppt_y"/>
                                          </p:val>
                                        </p:tav>
                                      </p:tavLst>
                                    </p:anim>
                                  </p:childTnLst>
                                </p:cTn>
                              </p:par>
                            </p:childTnLst>
                          </p:cTn>
                        </p:par>
                        <p:par>
                          <p:cTn id="22" fill="hold">
                            <p:stCondLst>
                              <p:cond delay="24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2049">
                                            <p:txEl>
                                              <p:charRg st="68" end="82"/>
                                            </p:txEl>
                                          </p:spTgt>
                                        </p:tgtEl>
                                        <p:attrNameLst>
                                          <p:attrName>style.visibility</p:attrName>
                                        </p:attrNameLst>
                                      </p:cBhvr>
                                      <p:to>
                                        <p:strVal val="visible"/>
                                      </p:to>
                                    </p:set>
                                    <p:animEffect transition="in" filter="fade">
                                      <p:cBhvr>
                                        <p:cTn id="25" dur="500"/>
                                        <p:tgtEl>
                                          <p:spTgt spid="2049">
                                            <p:txEl>
                                              <p:charRg st="68" end="82"/>
                                            </p:txEl>
                                          </p:spTgt>
                                        </p:tgtEl>
                                      </p:cBhvr>
                                    </p:animEffect>
                                    <p:anim calcmode="lin" valueType="num">
                                      <p:cBhvr>
                                        <p:cTn id="26" dur="500" fill="hold"/>
                                        <p:tgtEl>
                                          <p:spTgt spid="2049">
                                            <p:txEl>
                                              <p:charRg st="68" end="82"/>
                                            </p:txEl>
                                          </p:spTgt>
                                        </p:tgtEl>
                                        <p:attrNameLst>
                                          <p:attrName>ppt_x</p:attrName>
                                        </p:attrNameLst>
                                      </p:cBhvr>
                                      <p:tavLst>
                                        <p:tav tm="0">
                                          <p:val>
                                            <p:strVal val="#ppt_x-.1"/>
                                          </p:val>
                                        </p:tav>
                                        <p:tav tm="100000">
                                          <p:val>
                                            <p:strVal val="#ppt_x"/>
                                          </p:val>
                                        </p:tav>
                                      </p:tavLst>
                                    </p:anim>
                                    <p:anim calcmode="lin" valueType="num">
                                      <p:cBhvr>
                                        <p:cTn id="27" dur="500" fill="hold"/>
                                        <p:tgtEl>
                                          <p:spTgt spid="2049">
                                            <p:txEl>
                                              <p:charRg st="68" end="82"/>
                                            </p:txEl>
                                          </p:spTgt>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40" presetClass="entr" presetSubtype="0" fill="hold" nodeType="afterEffect">
                                  <p:stCondLst>
                                    <p:cond delay="0"/>
                                  </p:stCondLst>
                                  <p:iterate type="lt">
                                    <p:tmPct val="10000"/>
                                  </p:iterate>
                                  <p:childTnLst>
                                    <p:set>
                                      <p:cBhvr>
                                        <p:cTn id="30" dur="1" fill="hold">
                                          <p:stCondLst>
                                            <p:cond delay="0"/>
                                          </p:stCondLst>
                                        </p:cTn>
                                        <p:tgtEl>
                                          <p:spTgt spid="2049">
                                            <p:txEl>
                                              <p:charRg st="82" end="95"/>
                                            </p:txEl>
                                          </p:spTgt>
                                        </p:tgtEl>
                                        <p:attrNameLst>
                                          <p:attrName>style.visibility</p:attrName>
                                        </p:attrNameLst>
                                      </p:cBhvr>
                                      <p:to>
                                        <p:strVal val="visible"/>
                                      </p:to>
                                    </p:set>
                                    <p:animEffect transition="in" filter="fade">
                                      <p:cBhvr>
                                        <p:cTn id="31" dur="500"/>
                                        <p:tgtEl>
                                          <p:spTgt spid="2049">
                                            <p:txEl>
                                              <p:charRg st="82" end="95"/>
                                            </p:txEl>
                                          </p:spTgt>
                                        </p:tgtEl>
                                      </p:cBhvr>
                                    </p:animEffect>
                                    <p:anim calcmode="lin" valueType="num">
                                      <p:cBhvr>
                                        <p:cTn id="32" dur="500" fill="hold"/>
                                        <p:tgtEl>
                                          <p:spTgt spid="2049">
                                            <p:txEl>
                                              <p:charRg st="82" end="95"/>
                                            </p:txEl>
                                          </p:spTgt>
                                        </p:tgtEl>
                                        <p:attrNameLst>
                                          <p:attrName>ppt_x</p:attrName>
                                        </p:attrNameLst>
                                      </p:cBhvr>
                                      <p:tavLst>
                                        <p:tav tm="0">
                                          <p:val>
                                            <p:strVal val="#ppt_x-.1"/>
                                          </p:val>
                                        </p:tav>
                                        <p:tav tm="100000">
                                          <p:val>
                                            <p:strVal val="#ppt_x"/>
                                          </p:val>
                                        </p:tav>
                                      </p:tavLst>
                                    </p:anim>
                                    <p:anim calcmode="lin" valueType="num">
                                      <p:cBhvr>
                                        <p:cTn id="33" dur="500" fill="hold"/>
                                        <p:tgtEl>
                                          <p:spTgt spid="2049">
                                            <p:txEl>
                                              <p:charRg st="82" end="9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45" name="文本框 1"/>
          <p:cNvSpPr txBox="1"/>
          <p:nvPr/>
        </p:nvSpPr>
        <p:spPr>
          <a:xfrm>
            <a:off x="971550" y="1339850"/>
            <a:ext cx="4805363" cy="3932238"/>
          </a:xfrm>
          <a:prstGeom prst="rect">
            <a:avLst/>
          </a:prstGeom>
          <a:noFill/>
          <a:ln w="9525">
            <a:noFill/>
          </a:ln>
        </p:spPr>
        <p:txBody>
          <a:bodyPr wrap="none" anchor="t">
            <a:spAutoFit/>
          </a:bodyPr>
          <a:p>
            <a:pPr>
              <a:lnSpc>
                <a:spcPct val="150000"/>
              </a:lnSpc>
            </a:pPr>
            <a:r>
              <a:rPr lang="zh-CN" altLang="en-US" sz="2800">
                <a:latin typeface="Arial" panose="020B0604020202020204" pitchFamily="34" charset="0"/>
                <a:ea typeface="宋体" panose="02010600030101010101" pitchFamily="2" charset="-122"/>
              </a:rPr>
              <a:t>国家对中小微企业的扶持政策</a:t>
            </a:r>
            <a:endParaRPr lang="zh-CN" altLang="en-US" sz="2800">
              <a:latin typeface="Arial" panose="020B0604020202020204" pitchFamily="34" charset="0"/>
              <a:ea typeface="宋体" panose="02010600030101010101" pitchFamily="2" charset="-122"/>
            </a:endParaRPr>
          </a:p>
          <a:p>
            <a:pPr>
              <a:lnSpc>
                <a:spcPct val="150000"/>
              </a:lnSpc>
            </a:pPr>
            <a:r>
              <a:rPr lang="en-US" altLang="zh-CN" sz="2800">
                <a:latin typeface="Arial" panose="020B0604020202020204" pitchFamily="34" charset="0"/>
                <a:ea typeface="宋体" panose="02010600030101010101" pitchFamily="2" charset="-122"/>
              </a:rPr>
              <a:t>1</a:t>
            </a:r>
            <a:r>
              <a:rPr lang="zh-CN" altLang="en-US" sz="2800">
                <a:latin typeface="Arial" panose="020B0604020202020204" pitchFamily="34" charset="0"/>
                <a:ea typeface="宋体" panose="02010600030101010101" pitchFamily="2" charset="-122"/>
              </a:rPr>
              <a:t>、税收</a:t>
            </a:r>
            <a:endParaRPr lang="zh-CN" altLang="en-US" sz="2800">
              <a:latin typeface="Arial" panose="020B0604020202020204" pitchFamily="34" charset="0"/>
              <a:ea typeface="宋体" panose="02010600030101010101" pitchFamily="2" charset="-122"/>
            </a:endParaRPr>
          </a:p>
          <a:p>
            <a:pPr>
              <a:lnSpc>
                <a:spcPct val="150000"/>
              </a:lnSpc>
            </a:pPr>
            <a:r>
              <a:rPr lang="en-US" altLang="zh-CN" sz="2800">
                <a:latin typeface="Arial" panose="020B0604020202020204" pitchFamily="34" charset="0"/>
                <a:ea typeface="宋体" panose="02010600030101010101" pitchFamily="2" charset="-122"/>
              </a:rPr>
              <a:t>2</a:t>
            </a:r>
            <a:r>
              <a:rPr lang="zh-CN" altLang="en-US" sz="2800">
                <a:latin typeface="Arial" panose="020B0604020202020204" pitchFamily="34" charset="0"/>
                <a:ea typeface="宋体" panose="02010600030101010101" pitchFamily="2" charset="-122"/>
              </a:rPr>
              <a:t>、贷款融资</a:t>
            </a:r>
            <a:endParaRPr lang="zh-CN" altLang="en-US" sz="2800">
              <a:latin typeface="Arial" panose="020B0604020202020204" pitchFamily="34" charset="0"/>
              <a:ea typeface="宋体" panose="02010600030101010101" pitchFamily="2" charset="-122"/>
            </a:endParaRPr>
          </a:p>
          <a:p>
            <a:pPr>
              <a:lnSpc>
                <a:spcPct val="150000"/>
              </a:lnSpc>
            </a:pPr>
            <a:r>
              <a:rPr lang="en-US" altLang="zh-CN" sz="2800">
                <a:latin typeface="Arial" panose="020B0604020202020204" pitchFamily="34" charset="0"/>
                <a:ea typeface="宋体" panose="02010600030101010101" pitchFamily="2" charset="-122"/>
              </a:rPr>
              <a:t>3</a:t>
            </a:r>
            <a:r>
              <a:rPr lang="zh-CN" altLang="en-US" sz="2800">
                <a:latin typeface="Arial" panose="020B0604020202020204" pitchFamily="34" charset="0"/>
                <a:ea typeface="宋体" panose="02010600030101010101" pitchFamily="2" charset="-122"/>
              </a:rPr>
              <a:t>、资质认定</a:t>
            </a:r>
            <a:endParaRPr lang="zh-CN" altLang="en-US" sz="2800">
              <a:latin typeface="Arial" panose="020B0604020202020204" pitchFamily="34" charset="0"/>
              <a:ea typeface="宋体" panose="02010600030101010101" pitchFamily="2" charset="-122"/>
            </a:endParaRPr>
          </a:p>
          <a:p>
            <a:pPr>
              <a:lnSpc>
                <a:spcPct val="150000"/>
              </a:lnSpc>
            </a:pPr>
            <a:r>
              <a:rPr lang="en-US" altLang="zh-CN" sz="2800">
                <a:latin typeface="Arial" panose="020B0604020202020204" pitchFamily="34" charset="0"/>
                <a:ea typeface="宋体" panose="02010600030101010101" pitchFamily="2" charset="-122"/>
              </a:rPr>
              <a:t>4</a:t>
            </a:r>
            <a:r>
              <a:rPr lang="zh-CN" altLang="en-US" sz="2800">
                <a:latin typeface="Arial" panose="020B0604020202020204" pitchFamily="34" charset="0"/>
                <a:ea typeface="宋体" panose="02010600030101010101" pitchFamily="2" charset="-122"/>
              </a:rPr>
              <a:t>、专项资金扶持</a:t>
            </a:r>
            <a:endParaRPr lang="zh-CN" altLang="en-US" sz="2800">
              <a:latin typeface="Arial" panose="020B0604020202020204" pitchFamily="34" charset="0"/>
              <a:ea typeface="宋体" panose="02010600030101010101" pitchFamily="2" charset="-122"/>
            </a:endParaRPr>
          </a:p>
          <a:p>
            <a:pPr>
              <a:lnSpc>
                <a:spcPct val="150000"/>
              </a:lnSpc>
            </a:pPr>
            <a:r>
              <a:rPr lang="en-US" altLang="zh-CN" sz="2800">
                <a:latin typeface="Arial" panose="020B0604020202020204" pitchFamily="34" charset="0"/>
                <a:ea typeface="宋体" panose="02010600030101010101" pitchFamily="2" charset="-122"/>
              </a:rPr>
              <a:t>5</a:t>
            </a:r>
            <a:r>
              <a:rPr lang="zh-CN" altLang="en-US" sz="2800">
                <a:latin typeface="Arial" panose="020B0604020202020204" pitchFamily="34" charset="0"/>
                <a:ea typeface="宋体" panose="02010600030101010101" pitchFamily="2" charset="-122"/>
              </a:rPr>
              <a:t>、政府购买服务</a:t>
            </a:r>
            <a:endParaRPr lang="zh-CN" altLang="en-US" sz="4400">
              <a:latin typeface="Arial" panose="020B0604020202020204" pitchFamily="34" charset="0"/>
              <a:ea typeface="宋体" panose="02010600030101010101" pitchFamily="2" charset="-122"/>
            </a:endParaRPr>
          </a:p>
        </p:txBody>
      </p:sp>
      <p:sp>
        <p:nvSpPr>
          <p:cNvPr id="6146" name="文本框 1"/>
          <p:cNvSpPr txBox="1"/>
          <p:nvPr/>
        </p:nvSpPr>
        <p:spPr>
          <a:xfrm>
            <a:off x="1547813" y="4941888"/>
            <a:ext cx="3703637" cy="762000"/>
          </a:xfrm>
          <a:prstGeom prst="rect">
            <a:avLst/>
          </a:prstGeom>
          <a:noFill/>
          <a:ln w="9525">
            <a:noFill/>
          </a:ln>
        </p:spPr>
        <p:txBody>
          <a:bodyPr wrap="square" anchor="t">
            <a:spAutoFit/>
          </a:bodyPr>
          <a:p>
            <a:r>
              <a:rPr lang="zh-CN" altLang="en-US" sz="4400">
                <a:latin typeface="Arial" panose="020B0604020202020204" pitchFamily="34" charset="0"/>
                <a:ea typeface="宋体" panose="02010600030101010101" pitchFamily="2" charset="-122"/>
                <a:sym typeface="Arial" panose="020B0604020202020204" pitchFamily="34" charset="0"/>
              </a:rPr>
              <a:t>…</a:t>
            </a:r>
            <a:r>
              <a:rPr lang="zh-CN" altLang="en-US" sz="4400">
                <a:latin typeface="Arial" panose="020B0604020202020204" pitchFamily="34" charset="0"/>
                <a:ea typeface="宋体" panose="02010600030101010101" pitchFamily="2" charset="-122"/>
                <a:sym typeface="宋体" panose="02010600030101010101" pitchFamily="2" charset="-122"/>
              </a:rPr>
              <a:t>………</a:t>
            </a:r>
            <a:endParaRPr lang="zh-CN" altLang="en-US" sz="4400">
              <a:latin typeface="Arial" panose="020B0604020202020204" pitchFamily="34" charset="0"/>
              <a:ea typeface="宋体" panose="02010600030101010101" pitchFamily="2" charset="-122"/>
            </a:endParaRPr>
          </a:p>
        </p:txBody>
      </p:sp>
      <p:pic>
        <p:nvPicPr>
          <p:cNvPr id="2" name="图片 1" descr="888"/>
          <p:cNvPicPr>
            <a:picLocks noChangeAspect="1"/>
          </p:cNvPicPr>
          <p:nvPr/>
        </p:nvPicPr>
        <p:blipFill>
          <a:blip r:embed="rId1"/>
          <a:stretch>
            <a:fillRect/>
          </a:stretch>
        </p:blipFill>
        <p:spPr>
          <a:xfrm>
            <a:off x="4201160" y="2512695"/>
            <a:ext cx="4320540" cy="36982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3" name="矩形 11"/>
          <p:cNvSpPr/>
          <p:nvPr/>
        </p:nvSpPr>
        <p:spPr>
          <a:xfrm>
            <a:off x="6648450" y="-25400"/>
            <a:ext cx="2295525" cy="5534025"/>
          </a:xfrm>
          <a:prstGeom prst="rect">
            <a:avLst/>
          </a:prstGeom>
          <a:solidFill>
            <a:srgbClr val="174B7B"/>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4" name="矩形 6"/>
          <p:cNvSpPr/>
          <p:nvPr/>
        </p:nvSpPr>
        <p:spPr>
          <a:xfrm>
            <a:off x="6804025" y="3644900"/>
            <a:ext cx="1925638" cy="1189038"/>
          </a:xfrm>
          <a:prstGeom prst="rect">
            <a:avLst/>
          </a:prstGeom>
          <a:noFill/>
          <a:ln w="9525">
            <a:noFill/>
          </a:ln>
        </p:spPr>
        <p:txBody>
          <a:bodyPr anchor="t">
            <a:spAutoFit/>
          </a:bodyPr>
          <a:p>
            <a:pP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个不知道</a:t>
            </a:r>
            <a:endParaRPr lang="en-US" altLang="x-none"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个不匹配</a:t>
            </a:r>
            <a:endParaRPr lang="zh-CN" altLang="en-US" sz="2400" dirty="0">
              <a:latin typeface="Arial" panose="020B0604020202020204" pitchFamily="34" charset="0"/>
              <a:ea typeface="宋体" panose="02010600030101010101" pitchFamily="2" charset="-122"/>
            </a:endParaRPr>
          </a:p>
        </p:txBody>
      </p:sp>
      <p:sp>
        <p:nvSpPr>
          <p:cNvPr id="8195" name="TextBox 9"/>
          <p:cNvSpPr/>
          <p:nvPr/>
        </p:nvSpPr>
        <p:spPr>
          <a:xfrm>
            <a:off x="6881813" y="1182688"/>
            <a:ext cx="1560512" cy="1754187"/>
          </a:xfrm>
          <a:prstGeom prst="rect">
            <a:avLst/>
          </a:prstGeom>
          <a:noFill/>
          <a:ln w="9525">
            <a:noFill/>
          </a:ln>
        </p:spPr>
        <p:txBody>
          <a:bodyPr anchor="t">
            <a:spAutoFit/>
          </a:bodyPr>
          <a:p>
            <a:pPr algn="ct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中小企业申报困境</a:t>
            </a:r>
            <a:endParaRPr lang="zh-CN" altLang="en-US" dirty="0">
              <a:latin typeface="Arial" panose="020B0604020202020204" pitchFamily="34" charset="0"/>
              <a:ea typeface="宋体" panose="02010600030101010101" pitchFamily="2" charset="-122"/>
            </a:endParaRPr>
          </a:p>
        </p:txBody>
      </p:sp>
      <p:sp>
        <p:nvSpPr>
          <p:cNvPr id="8196" name="TextBox 12"/>
          <p:cNvSpPr/>
          <p:nvPr/>
        </p:nvSpPr>
        <p:spPr>
          <a:xfrm>
            <a:off x="1368425" y="1260475"/>
            <a:ext cx="4559300" cy="523875"/>
          </a:xfrm>
          <a:prstGeom prst="rect">
            <a:avLst/>
          </a:prstGeom>
          <a:noFill/>
          <a:ln w="9525">
            <a:noFill/>
          </a:ln>
        </p:spPr>
        <p:txBody>
          <a:bodyPr anchor="t">
            <a:spAutoFit/>
          </a:bodyPr>
          <a:p>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政策及相关申报的基本知识 </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7" name="TextBox 13"/>
          <p:cNvSpPr/>
          <p:nvPr/>
        </p:nvSpPr>
        <p:spPr>
          <a:xfrm>
            <a:off x="1403350" y="2349500"/>
            <a:ext cx="4679950" cy="523875"/>
          </a:xfrm>
          <a:prstGeom prst="rect">
            <a:avLst/>
          </a:prstGeom>
          <a:noFill/>
          <a:ln w="9525">
            <a:noFill/>
          </a:ln>
        </p:spPr>
        <p:txBody>
          <a:bodyPr anchor="t">
            <a:spAutoFit/>
          </a:bodyPr>
          <a:p>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应该申请什么获得何种扶持</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8" name="TextBox 14"/>
          <p:cNvSpPr/>
          <p:nvPr/>
        </p:nvSpPr>
        <p:spPr>
          <a:xfrm>
            <a:off x="1438275" y="3232150"/>
            <a:ext cx="3949700" cy="523875"/>
          </a:xfrm>
          <a:prstGeom prst="rect">
            <a:avLst/>
          </a:prstGeom>
          <a:noFill/>
          <a:ln w="9525">
            <a:noFill/>
          </a:ln>
        </p:spPr>
        <p:txBody>
          <a:bodyPr anchor="t">
            <a:spAutoFit/>
          </a:bodyPr>
          <a:p>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如何去获得支持</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9" name="TextBox 15"/>
          <p:cNvSpPr/>
          <p:nvPr/>
        </p:nvSpPr>
        <p:spPr>
          <a:xfrm>
            <a:off x="1427163" y="4216400"/>
            <a:ext cx="4478337" cy="954088"/>
          </a:xfrm>
          <a:prstGeom prst="rect">
            <a:avLst/>
          </a:prstGeom>
          <a:noFill/>
          <a:ln w="9525">
            <a:noFill/>
          </a:ln>
        </p:spPr>
        <p:txBody>
          <a:bodyPr anchor="t">
            <a:spAutoFit/>
          </a:bodyPr>
          <a:p>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政府扶持的红利和真正需要扶持的企业不匹配</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00" name="组 4"/>
          <p:cNvGrpSpPr/>
          <p:nvPr/>
        </p:nvGrpSpPr>
        <p:grpSpPr>
          <a:xfrm>
            <a:off x="530225" y="1057275"/>
            <a:ext cx="617538" cy="935038"/>
            <a:chOff x="0" y="0"/>
            <a:chExt cx="822960" cy="936364"/>
          </a:xfrm>
        </p:grpSpPr>
        <p:sp>
          <p:nvSpPr>
            <p:cNvPr id="8201" name="矩形 3"/>
            <p:cNvSpPr/>
            <p:nvPr/>
          </p:nvSpPr>
          <p:spPr>
            <a:xfrm>
              <a:off x="311767" y="0"/>
              <a:ext cx="413611" cy="915697"/>
            </a:xfrm>
            <a:prstGeom prst="rect">
              <a:avLst/>
            </a:prstGeom>
            <a:noFill/>
            <a:ln w="9525">
              <a:noFill/>
            </a:ln>
          </p:spPr>
          <p:txBody>
            <a:bodyPr wrap="none" anchor="t">
              <a:spAutoFit/>
            </a:bodyPr>
            <a:p>
              <a:pPr algn="ctr"/>
              <a:endParaRPr lang="en-US" altLang="zh-CN" sz="5400" b="1" dirty="0">
                <a:latin typeface="Calibri" panose="020F0502020204030204" pitchFamily="34" charset="0"/>
                <a:ea typeface="宋体" panose="02010600030101010101" pitchFamily="2" charset="-122"/>
                <a:sym typeface="Calibri" panose="020F0502020204030204" pitchFamily="34" charset="0"/>
              </a:endParaRPr>
            </a:p>
          </p:txBody>
        </p:sp>
        <p:sp>
          <p:nvSpPr>
            <p:cNvPr id="8202" name="同心圆 19"/>
            <p:cNvSpPr/>
            <p:nvPr/>
          </p:nvSpPr>
          <p:spPr>
            <a:xfrm>
              <a:off x="0" y="112873"/>
              <a:ext cx="822960" cy="823491"/>
            </a:xfrm>
            <a:custGeom>
              <a:avLst/>
              <a:gdLst/>
              <a:ahLst/>
              <a:cxnLst>
                <a:cxn ang="0">
                  <a:pos x="15677387" y="0"/>
                </a:cxn>
                <a:cxn ang="0">
                  <a:pos x="4591431" y="4597367"/>
                </a:cxn>
                <a:cxn ang="0">
                  <a:pos x="0" y="15697644"/>
                </a:cxn>
                <a:cxn ang="0">
                  <a:pos x="4591431" y="26797884"/>
                </a:cxn>
                <a:cxn ang="0">
                  <a:pos x="15677387" y="31395249"/>
                </a:cxn>
                <a:cxn ang="0">
                  <a:pos x="26763345" y="26797884"/>
                </a:cxn>
                <a:cxn ang="0">
                  <a:pos x="31354774" y="15697644"/>
                </a:cxn>
                <a:cxn ang="0">
                  <a:pos x="26763345" y="459736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bg1"/>
            </a:solidFill>
            <a:ln w="9525">
              <a:noFill/>
            </a:ln>
          </p:spPr>
          <p:txBody>
            <a:bodyPr/>
            <a:p>
              <a:endParaRPr lang="zh-CN" altLang="en-US"/>
            </a:p>
          </p:txBody>
        </p:sp>
      </p:grpSp>
      <p:sp>
        <p:nvSpPr>
          <p:cNvPr id="8203" name="同心圆 22"/>
          <p:cNvSpPr/>
          <p:nvPr/>
        </p:nvSpPr>
        <p:spPr>
          <a:xfrm>
            <a:off x="539750" y="2184400"/>
            <a:ext cx="615950" cy="823913"/>
          </a:xfrm>
          <a:custGeom>
            <a:avLst/>
            <a:gdLst/>
            <a:ahLst/>
            <a:cxnLst>
              <a:cxn ang="0">
                <a:pos x="15677387" y="0"/>
              </a:cxn>
              <a:cxn ang="0">
                <a:pos x="4591431" y="4594682"/>
              </a:cxn>
              <a:cxn ang="0">
                <a:pos x="0" y="15688419"/>
              </a:cxn>
              <a:cxn ang="0">
                <a:pos x="4591431" y="26782119"/>
              </a:cxn>
              <a:cxn ang="0">
                <a:pos x="15677387" y="31376800"/>
              </a:cxn>
              <a:cxn ang="0">
                <a:pos x="26763345" y="26782119"/>
              </a:cxn>
              <a:cxn ang="0">
                <a:pos x="31354774" y="15688419"/>
              </a:cxn>
              <a:cxn ang="0">
                <a:pos x="26763345" y="459468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bg1"/>
          </a:solidFill>
          <a:ln w="9525">
            <a:noFill/>
          </a:ln>
        </p:spPr>
        <p:txBody>
          <a:bodyPr/>
          <a:p>
            <a:endParaRPr lang="zh-CN" altLang="en-US"/>
          </a:p>
        </p:txBody>
      </p:sp>
      <p:sp>
        <p:nvSpPr>
          <p:cNvPr id="8204" name="同心圆 28"/>
          <p:cNvSpPr/>
          <p:nvPr/>
        </p:nvSpPr>
        <p:spPr>
          <a:xfrm>
            <a:off x="635000" y="4113213"/>
            <a:ext cx="615950" cy="822325"/>
          </a:xfrm>
          <a:custGeom>
            <a:avLst/>
            <a:gdLst/>
            <a:ahLst/>
            <a:cxnLst>
              <a:cxn ang="0">
                <a:pos x="15677387" y="0"/>
              </a:cxn>
              <a:cxn ang="0">
                <a:pos x="4591431" y="4597372"/>
              </a:cxn>
              <a:cxn ang="0">
                <a:pos x="0" y="15697663"/>
              </a:cxn>
              <a:cxn ang="0">
                <a:pos x="4591431" y="26797955"/>
              </a:cxn>
              <a:cxn ang="0">
                <a:pos x="15677387" y="31395326"/>
              </a:cxn>
              <a:cxn ang="0">
                <a:pos x="26763345" y="26797955"/>
              </a:cxn>
              <a:cxn ang="0">
                <a:pos x="31354774" y="15697663"/>
              </a:cxn>
              <a:cxn ang="0">
                <a:pos x="26763345" y="459737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bg1"/>
          </a:solidFill>
          <a:ln w="9525">
            <a:noFill/>
          </a:ln>
        </p:spPr>
        <p:txBody>
          <a:bodyPr/>
          <a:p>
            <a:endParaRPr lang="zh-CN" altLang="en-US"/>
          </a:p>
        </p:txBody>
      </p:sp>
      <p:sp>
        <p:nvSpPr>
          <p:cNvPr id="2" name="矩形 1"/>
          <p:cNvSpPr/>
          <p:nvPr/>
        </p:nvSpPr>
        <p:spPr>
          <a:xfrm>
            <a:off x="539750" y="1054100"/>
            <a:ext cx="639763" cy="914400"/>
          </a:xfrm>
          <a:prstGeom prst="rect">
            <a:avLst/>
          </a:prstGeom>
          <a:noFill/>
          <a:ln>
            <a:noFill/>
          </a:ln>
        </p:spPr>
        <p:txBody>
          <a:bodyPr wrap="none" rtlCol="0" anchor="t">
            <a:spAutoFit/>
          </a:bodyPr>
          <a:p>
            <a:pPr algn="ctr" fontAlgn="base"/>
            <a:r>
              <a:rPr lang="en-US" altLang="zh-CN" sz="5400"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K</a:t>
            </a:r>
            <a:endParaRPr lang="en-US" altLang="zh-CN" sz="5400" strike="noStrike" noProof="1">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533400" y="2139950"/>
            <a:ext cx="677863" cy="914400"/>
          </a:xfrm>
          <a:prstGeom prst="rect">
            <a:avLst/>
          </a:prstGeom>
          <a:noFill/>
          <a:ln>
            <a:noFill/>
          </a:ln>
        </p:spPr>
        <p:txBody>
          <a:bodyPr wrap="none" rtlCol="0" anchor="t">
            <a:spAutoFit/>
          </a:bodyPr>
          <a:p>
            <a:pPr algn="ctr" fontAlgn="base"/>
            <a:r>
              <a:rPr lang="en-US" altLang="zh-CN" sz="5400"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H</a:t>
            </a:r>
            <a:endParaRPr lang="en-US" altLang="zh-CN" sz="5400" strike="noStrike" noProof="1">
              <a:solidFill>
                <a:schemeClr val="tx1"/>
              </a:solidFill>
              <a:effectLst>
                <a:outerShdw blurRad="38100" dist="19050" dir="2700000" algn="tl" rotWithShape="0">
                  <a:schemeClr val="dk1">
                    <a:alpha val="40000"/>
                  </a:schemeClr>
                </a:outerShdw>
              </a:effectLst>
            </a:endParaRPr>
          </a:p>
        </p:txBody>
      </p:sp>
      <p:sp>
        <p:nvSpPr>
          <p:cNvPr id="4" name="矩形 3"/>
          <p:cNvSpPr/>
          <p:nvPr/>
        </p:nvSpPr>
        <p:spPr>
          <a:xfrm>
            <a:off x="492125" y="3133725"/>
            <a:ext cx="830263" cy="914400"/>
          </a:xfrm>
          <a:prstGeom prst="rect">
            <a:avLst/>
          </a:prstGeom>
          <a:noFill/>
          <a:ln>
            <a:noFill/>
          </a:ln>
        </p:spPr>
        <p:txBody>
          <a:bodyPr wrap="none" rtlCol="0" anchor="t">
            <a:spAutoFit/>
          </a:bodyPr>
          <a:p>
            <a:pPr algn="ctr" fontAlgn="base"/>
            <a:r>
              <a:rPr lang="en-US" altLang="zh-CN" sz="5400"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W</a:t>
            </a:r>
            <a:endParaRPr lang="en-US" altLang="zh-CN" sz="5400" strike="noStrike" noProof="1">
              <a:solidFill>
                <a:schemeClr val="tx1"/>
              </a:solidFill>
              <a:effectLst>
                <a:outerShdw blurRad="38100" dist="19050" dir="2700000" algn="tl" rotWithShape="0">
                  <a:schemeClr val="dk1">
                    <a:alpha val="40000"/>
                  </a:schemeClr>
                </a:outerShdw>
              </a:effectLst>
            </a:endParaRPr>
          </a:p>
        </p:txBody>
      </p:sp>
      <p:sp>
        <p:nvSpPr>
          <p:cNvPr id="5" name="矩形 4"/>
          <p:cNvSpPr/>
          <p:nvPr/>
        </p:nvSpPr>
        <p:spPr>
          <a:xfrm>
            <a:off x="561975" y="4229100"/>
            <a:ext cx="754063" cy="914400"/>
          </a:xfrm>
          <a:prstGeom prst="rect">
            <a:avLst/>
          </a:prstGeom>
          <a:noFill/>
          <a:ln>
            <a:noFill/>
          </a:ln>
        </p:spPr>
        <p:txBody>
          <a:bodyPr wrap="none" rtlCol="0" anchor="t">
            <a:spAutoFit/>
          </a:bodyPr>
          <a:p>
            <a:pPr algn="ctr" fontAlgn="base"/>
            <a:r>
              <a:rPr lang="en-US" altLang="zh-CN" sz="5400"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M</a:t>
            </a:r>
            <a:endParaRPr lang="en-US" altLang="zh-CN" sz="5400" strike="noStrike" noProof="1">
              <a:solidFill>
                <a:schemeClr val="tx1"/>
              </a:solidFill>
              <a:effectLst>
                <a:outerShdw blurRad="38100" dist="19050" dir="2700000" algn="tl" rotWithShape="0">
                  <a:schemeClr val="dk1">
                    <a:alpha val="40000"/>
                  </a:schemeClr>
                </a:outerShdw>
              </a:effectLst>
            </a:endParaRPr>
          </a:p>
        </p:txBody>
      </p:sp>
      <p:cxnSp>
        <p:nvCxnSpPr>
          <p:cNvPr id="6" name="直接连接符 5"/>
          <p:cNvCxnSpPr/>
          <p:nvPr/>
        </p:nvCxnSpPr>
        <p:spPr>
          <a:xfrm>
            <a:off x="466725" y="1990725"/>
            <a:ext cx="5689600" cy="0"/>
          </a:xfrm>
          <a:prstGeom prst="line">
            <a:avLst/>
          </a:prstGeom>
          <a:ln w="28575"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66725" y="3063875"/>
            <a:ext cx="5689600" cy="0"/>
          </a:xfrm>
          <a:prstGeom prst="line">
            <a:avLst/>
          </a:prstGeom>
          <a:ln w="28575"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7200" y="4062413"/>
            <a:ext cx="5688013" cy="0"/>
          </a:xfrm>
          <a:prstGeom prst="line">
            <a:avLst/>
          </a:prstGeom>
          <a:ln w="28575"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212" name="Picture 5" descr="logo版本-06"/>
          <p:cNvPicPr>
            <a:picLocks noChangeAspect="1"/>
          </p:cNvPicPr>
          <p:nvPr/>
        </p:nvPicPr>
        <p:blipFill>
          <a:blip r:embed="rId1"/>
          <a:stretch>
            <a:fillRect/>
          </a:stretch>
        </p:blipFill>
        <p:spPr>
          <a:xfrm>
            <a:off x="6732588" y="5734050"/>
            <a:ext cx="1820862" cy="346075"/>
          </a:xfrm>
          <a:prstGeom prst="rect">
            <a:avLst/>
          </a:prstGeom>
          <a:noFill/>
          <a:ln w="9525">
            <a:noFill/>
          </a:ln>
        </p:spPr>
      </p:pic>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6589</Words>
  <Application>WPS 演示</Application>
  <PresentationFormat>全屏显示(4:3)</PresentationFormat>
  <Paragraphs>489</Paragraphs>
  <Slides>31</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5" baseType="lpstr">
      <vt:lpstr>Arial</vt:lpstr>
      <vt:lpstr>宋体</vt:lpstr>
      <vt:lpstr>Wingdings</vt:lpstr>
      <vt:lpstr>微软雅黑</vt:lpstr>
      <vt:lpstr>华康俪金黑W8(P)</vt:lpstr>
      <vt:lpstr>楷体_GB2312</vt:lpstr>
      <vt:lpstr>Zag Regular</vt:lpstr>
      <vt:lpstr>Calibri</vt:lpstr>
      <vt:lpstr>Arial Unicode MS</vt:lpstr>
      <vt:lpstr>黑体</vt:lpstr>
      <vt:lpstr>新宋体</vt:lpstr>
      <vt:lpstr>Menk Garqag Tig</vt:lpstr>
      <vt:lpstr>默认设计模板</vt:lpstr>
      <vt:lpstr>Equation.KSEE3</vt:lpstr>
      <vt:lpstr>PowerPoint 演示文稿</vt:lpstr>
      <vt:lpstr>PowerPoint 演示文稿</vt:lpstr>
      <vt:lpstr>PowerPoint 演示文稿</vt:lpstr>
      <vt:lpstr> 中小企业现状——贡献大、融资难</vt:lpstr>
      <vt:lpstr>PowerPoint 演示文稿</vt:lpstr>
      <vt:lpstr>政策暖风频吹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Huder Dalad</dc:creator>
  <cp:lastModifiedBy>信息部</cp:lastModifiedBy>
  <cp:revision>402</cp:revision>
  <dcterms:created xsi:type="dcterms:W3CDTF">2016-02-19T06:04:00Z</dcterms:created>
  <dcterms:modified xsi:type="dcterms:W3CDTF">2017-12-28T04:54:17Z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